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361" r:id="rId3"/>
    <p:sldId id="291" r:id="rId4"/>
    <p:sldId id="293" r:id="rId5"/>
    <p:sldId id="362" r:id="rId6"/>
    <p:sldId id="363" r:id="rId7"/>
    <p:sldId id="364" r:id="rId8"/>
    <p:sldId id="365" r:id="rId9"/>
    <p:sldId id="366" r:id="rId10"/>
    <p:sldId id="295" r:id="rId11"/>
    <p:sldId id="297" r:id="rId12"/>
    <p:sldId id="301" r:id="rId13"/>
    <p:sldId id="304" r:id="rId14"/>
    <p:sldId id="307" r:id="rId15"/>
    <p:sldId id="308" r:id="rId16"/>
    <p:sldId id="310" r:id="rId17"/>
    <p:sldId id="333" r:id="rId18"/>
    <p:sldId id="339" r:id="rId19"/>
    <p:sldId id="351" r:id="rId20"/>
    <p:sldId id="368" r:id="rId21"/>
    <p:sldId id="367" r:id="rId22"/>
    <p:sldId id="352" r:id="rId23"/>
    <p:sldId id="358" r:id="rId24"/>
    <p:sldId id="359" r:id="rId25"/>
    <p:sldId id="36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404" y="-10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B8570E-6E3C-463C-86BE-AFD9B4ED012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F7114CB8-53B7-46EB-B1D9-9C6EC45E8F7B}">
      <dgm:prSet phldrT="[Text]"/>
      <dgm:spPr/>
      <dgm:t>
        <a:bodyPr/>
        <a:lstStyle/>
        <a:p>
          <a:r>
            <a:rPr lang="en-GB" dirty="0" smtClean="0"/>
            <a:t>CEO</a:t>
          </a:r>
          <a:endParaRPr lang="en-GB" dirty="0"/>
        </a:p>
      </dgm:t>
    </dgm:pt>
    <dgm:pt modelId="{44FE1B2A-9EC3-4BD2-AACA-EAD399A0A0E7}" type="parTrans" cxnId="{E52E0716-9A64-439C-A06D-34980BF077C2}">
      <dgm:prSet/>
      <dgm:spPr/>
      <dgm:t>
        <a:bodyPr/>
        <a:lstStyle/>
        <a:p>
          <a:endParaRPr lang="en-GB"/>
        </a:p>
      </dgm:t>
    </dgm:pt>
    <dgm:pt modelId="{B5A32CD4-0F9C-4DCF-8A89-8FC768BFDAA3}" type="sibTrans" cxnId="{E52E0716-9A64-439C-A06D-34980BF077C2}">
      <dgm:prSet/>
      <dgm:spPr/>
      <dgm:t>
        <a:bodyPr/>
        <a:lstStyle/>
        <a:p>
          <a:endParaRPr lang="en-GB"/>
        </a:p>
      </dgm:t>
    </dgm:pt>
    <dgm:pt modelId="{61A25B15-2B20-457C-A38F-3D57F8041A53}" type="asst">
      <dgm:prSet phldrT="[Text]"/>
      <dgm:spPr/>
      <dgm:t>
        <a:bodyPr/>
        <a:lstStyle/>
        <a:p>
          <a:r>
            <a:rPr lang="en-GB" dirty="0" smtClean="0"/>
            <a:t>Project Manager</a:t>
          </a:r>
          <a:endParaRPr lang="en-GB" dirty="0"/>
        </a:p>
      </dgm:t>
    </dgm:pt>
    <dgm:pt modelId="{D45960AD-BA08-408B-A5A0-4D04CA568A86}" type="parTrans" cxnId="{63472EEC-80CE-4BB1-982F-A959471BFD51}">
      <dgm:prSet/>
      <dgm:spPr/>
      <dgm:t>
        <a:bodyPr/>
        <a:lstStyle/>
        <a:p>
          <a:endParaRPr lang="en-GB"/>
        </a:p>
      </dgm:t>
    </dgm:pt>
    <dgm:pt modelId="{12C6A6A5-E52F-4E42-84BE-68A23F5CD59D}" type="sibTrans" cxnId="{63472EEC-80CE-4BB1-982F-A959471BFD51}">
      <dgm:prSet/>
      <dgm:spPr/>
      <dgm:t>
        <a:bodyPr/>
        <a:lstStyle/>
        <a:p>
          <a:endParaRPr lang="en-GB"/>
        </a:p>
      </dgm:t>
    </dgm:pt>
    <dgm:pt modelId="{CC4AE475-7721-46C7-8E49-24C4210950FC}">
      <dgm:prSet phldrT="[Text]"/>
      <dgm:spPr/>
      <dgm:t>
        <a:bodyPr/>
        <a:lstStyle/>
        <a:p>
          <a:r>
            <a:rPr lang="en-GB" dirty="0" smtClean="0"/>
            <a:t>Bus. </a:t>
          </a:r>
          <a:r>
            <a:rPr lang="en-GB" dirty="0" err="1" smtClean="0"/>
            <a:t>Devt</a:t>
          </a:r>
          <a:r>
            <a:rPr lang="en-GB" dirty="0" smtClean="0"/>
            <a:t> Manager</a:t>
          </a:r>
          <a:endParaRPr lang="en-GB" dirty="0"/>
        </a:p>
      </dgm:t>
    </dgm:pt>
    <dgm:pt modelId="{099BBBA6-048E-484F-8D90-E647E3F5CDAF}" type="parTrans" cxnId="{5B2FAC8B-0369-4245-AF51-9D61F0F59CC0}">
      <dgm:prSet/>
      <dgm:spPr/>
      <dgm:t>
        <a:bodyPr/>
        <a:lstStyle/>
        <a:p>
          <a:endParaRPr lang="en-GB"/>
        </a:p>
      </dgm:t>
    </dgm:pt>
    <dgm:pt modelId="{AA4A02BC-F15E-4D71-B1CD-D23DE08CB989}" type="sibTrans" cxnId="{5B2FAC8B-0369-4245-AF51-9D61F0F59CC0}">
      <dgm:prSet/>
      <dgm:spPr/>
      <dgm:t>
        <a:bodyPr/>
        <a:lstStyle/>
        <a:p>
          <a:endParaRPr lang="en-GB"/>
        </a:p>
      </dgm:t>
    </dgm:pt>
    <dgm:pt modelId="{80564EB3-6782-47F8-B1AA-6D549CE0EC97}">
      <dgm:prSet phldrT="[Text]"/>
      <dgm:spPr/>
      <dgm:t>
        <a:bodyPr/>
        <a:lstStyle/>
        <a:p>
          <a:r>
            <a:rPr lang="en-GB" dirty="0" smtClean="0"/>
            <a:t>Investment Manager</a:t>
          </a:r>
          <a:endParaRPr lang="en-GB" dirty="0"/>
        </a:p>
      </dgm:t>
    </dgm:pt>
    <dgm:pt modelId="{A267FF83-2A67-413C-BDAB-9CB9264FADDA}" type="parTrans" cxnId="{3739B147-C757-41C7-86A6-ACDA46C01DC8}">
      <dgm:prSet/>
      <dgm:spPr/>
      <dgm:t>
        <a:bodyPr/>
        <a:lstStyle/>
        <a:p>
          <a:endParaRPr lang="en-GB"/>
        </a:p>
      </dgm:t>
    </dgm:pt>
    <dgm:pt modelId="{0112EF79-98BA-4D67-B3BA-9E4D7D8268D5}" type="sibTrans" cxnId="{3739B147-C757-41C7-86A6-ACDA46C01DC8}">
      <dgm:prSet/>
      <dgm:spPr/>
      <dgm:t>
        <a:bodyPr/>
        <a:lstStyle/>
        <a:p>
          <a:endParaRPr lang="en-GB"/>
        </a:p>
      </dgm:t>
    </dgm:pt>
    <dgm:pt modelId="{DA2E8DFE-F823-4904-AB6B-4066B9E4ACEB}">
      <dgm:prSet phldrT="[Text]"/>
      <dgm:spPr/>
      <dgm:t>
        <a:bodyPr/>
        <a:lstStyle/>
        <a:p>
          <a:r>
            <a:rPr lang="en-GB" dirty="0" smtClean="0"/>
            <a:t>Membership liaison</a:t>
          </a:r>
          <a:endParaRPr lang="en-GB" dirty="0"/>
        </a:p>
      </dgm:t>
    </dgm:pt>
    <dgm:pt modelId="{6FC38A37-AA94-4D56-9B43-A5D94A8823CE}" type="parTrans" cxnId="{F9842559-69CE-46FD-BCA6-7104BA483C52}">
      <dgm:prSet/>
      <dgm:spPr/>
      <dgm:t>
        <a:bodyPr/>
        <a:lstStyle/>
        <a:p>
          <a:endParaRPr lang="en-GB"/>
        </a:p>
      </dgm:t>
    </dgm:pt>
    <dgm:pt modelId="{9CCB0A32-7825-438D-A47D-D2B43D50AC7B}" type="sibTrans" cxnId="{F9842559-69CE-46FD-BCA6-7104BA483C52}">
      <dgm:prSet/>
      <dgm:spPr/>
      <dgm:t>
        <a:bodyPr/>
        <a:lstStyle/>
        <a:p>
          <a:endParaRPr lang="en-GB"/>
        </a:p>
      </dgm:t>
    </dgm:pt>
    <dgm:pt modelId="{58F195C4-2847-4AEE-AB51-F15F6D3A2F1A}">
      <dgm:prSet/>
      <dgm:spPr/>
      <dgm:t>
        <a:bodyPr/>
        <a:lstStyle/>
        <a:p>
          <a:r>
            <a:rPr lang="en-GB" dirty="0" smtClean="0"/>
            <a:t>RMs *3</a:t>
          </a:r>
          <a:endParaRPr lang="en-GB" dirty="0"/>
        </a:p>
      </dgm:t>
    </dgm:pt>
    <dgm:pt modelId="{CD9ABB39-37D9-4331-87F1-62B09433C825}" type="parTrans" cxnId="{E5037A4B-B6E3-4D5A-A557-B09183E86F81}">
      <dgm:prSet/>
      <dgm:spPr/>
      <dgm:t>
        <a:bodyPr/>
        <a:lstStyle/>
        <a:p>
          <a:endParaRPr lang="en-GB"/>
        </a:p>
      </dgm:t>
    </dgm:pt>
    <dgm:pt modelId="{CD306ACB-B81E-43F0-BB74-D056D49F6224}" type="sibTrans" cxnId="{E5037A4B-B6E3-4D5A-A557-B09183E86F81}">
      <dgm:prSet/>
      <dgm:spPr/>
      <dgm:t>
        <a:bodyPr/>
        <a:lstStyle/>
        <a:p>
          <a:endParaRPr lang="en-GB"/>
        </a:p>
      </dgm:t>
    </dgm:pt>
    <dgm:pt modelId="{227640C0-7D93-46E1-986E-A5F1ADFA9EDE}">
      <dgm:prSet/>
      <dgm:spPr/>
      <dgm:t>
        <a:bodyPr/>
        <a:lstStyle/>
        <a:p>
          <a:r>
            <a:rPr lang="en-GB" dirty="0" smtClean="0"/>
            <a:t>Finance Manager</a:t>
          </a:r>
          <a:endParaRPr lang="en-GB" dirty="0"/>
        </a:p>
      </dgm:t>
    </dgm:pt>
    <dgm:pt modelId="{B55E84CF-877D-4124-9608-FECEE3CDF23E}" type="parTrans" cxnId="{E8050A8A-E3AC-4151-9E02-6FF60E210F27}">
      <dgm:prSet/>
      <dgm:spPr/>
      <dgm:t>
        <a:bodyPr/>
        <a:lstStyle/>
        <a:p>
          <a:endParaRPr lang="en-GB"/>
        </a:p>
      </dgm:t>
    </dgm:pt>
    <dgm:pt modelId="{359BD164-A533-4C53-A26A-80B1000368AD}" type="sibTrans" cxnId="{E8050A8A-E3AC-4151-9E02-6FF60E210F27}">
      <dgm:prSet/>
      <dgm:spPr/>
      <dgm:t>
        <a:bodyPr/>
        <a:lstStyle/>
        <a:p>
          <a:endParaRPr lang="en-GB"/>
        </a:p>
      </dgm:t>
    </dgm:pt>
    <dgm:pt modelId="{2A561269-B914-4FB8-A71C-32695E8E1CF7}" type="pres">
      <dgm:prSet presAssocID="{B5B8570E-6E3C-463C-86BE-AFD9B4ED012E}" presName="hierChild1" presStyleCnt="0">
        <dgm:presLayoutVars>
          <dgm:orgChart val="1"/>
          <dgm:chPref val="1"/>
          <dgm:dir/>
          <dgm:animOne val="branch"/>
          <dgm:animLvl val="lvl"/>
          <dgm:resizeHandles/>
        </dgm:presLayoutVars>
      </dgm:prSet>
      <dgm:spPr/>
      <dgm:t>
        <a:bodyPr/>
        <a:lstStyle/>
        <a:p>
          <a:endParaRPr lang="en-GB"/>
        </a:p>
      </dgm:t>
    </dgm:pt>
    <dgm:pt modelId="{9A5EE027-6665-4185-894A-48AC475DFAB1}" type="pres">
      <dgm:prSet presAssocID="{F7114CB8-53B7-46EB-B1D9-9C6EC45E8F7B}" presName="hierRoot1" presStyleCnt="0">
        <dgm:presLayoutVars>
          <dgm:hierBranch val="init"/>
        </dgm:presLayoutVars>
      </dgm:prSet>
      <dgm:spPr/>
    </dgm:pt>
    <dgm:pt modelId="{FC3D4F58-1991-4E67-974A-4638A7B06D92}" type="pres">
      <dgm:prSet presAssocID="{F7114CB8-53B7-46EB-B1D9-9C6EC45E8F7B}" presName="rootComposite1" presStyleCnt="0"/>
      <dgm:spPr/>
    </dgm:pt>
    <dgm:pt modelId="{283C30F0-BDD5-4ACD-B74B-8E793FF8584A}" type="pres">
      <dgm:prSet presAssocID="{F7114CB8-53B7-46EB-B1D9-9C6EC45E8F7B}" presName="rootText1" presStyleLbl="node0" presStyleIdx="0" presStyleCnt="1">
        <dgm:presLayoutVars>
          <dgm:chPref val="3"/>
        </dgm:presLayoutVars>
      </dgm:prSet>
      <dgm:spPr/>
      <dgm:t>
        <a:bodyPr/>
        <a:lstStyle/>
        <a:p>
          <a:endParaRPr lang="en-GB"/>
        </a:p>
      </dgm:t>
    </dgm:pt>
    <dgm:pt modelId="{C80D89BA-438F-4E9D-A350-B212963897EE}" type="pres">
      <dgm:prSet presAssocID="{F7114CB8-53B7-46EB-B1D9-9C6EC45E8F7B}" presName="rootConnector1" presStyleLbl="node1" presStyleIdx="0" presStyleCnt="0"/>
      <dgm:spPr/>
      <dgm:t>
        <a:bodyPr/>
        <a:lstStyle/>
        <a:p>
          <a:endParaRPr lang="en-GB"/>
        </a:p>
      </dgm:t>
    </dgm:pt>
    <dgm:pt modelId="{88F57434-0E4E-4555-8E5C-B2FA6EFF61FC}" type="pres">
      <dgm:prSet presAssocID="{F7114CB8-53B7-46EB-B1D9-9C6EC45E8F7B}" presName="hierChild2" presStyleCnt="0"/>
      <dgm:spPr/>
    </dgm:pt>
    <dgm:pt modelId="{ADD48B0B-7D92-4F60-84A7-41F6FD91B3FA}" type="pres">
      <dgm:prSet presAssocID="{099BBBA6-048E-484F-8D90-E647E3F5CDAF}" presName="Name37" presStyleLbl="parChTrans1D2" presStyleIdx="0" presStyleCnt="5"/>
      <dgm:spPr/>
      <dgm:t>
        <a:bodyPr/>
        <a:lstStyle/>
        <a:p>
          <a:endParaRPr lang="en-GB"/>
        </a:p>
      </dgm:t>
    </dgm:pt>
    <dgm:pt modelId="{5F458CCA-ACBE-467D-9717-6EBA7DE1E3F7}" type="pres">
      <dgm:prSet presAssocID="{CC4AE475-7721-46C7-8E49-24C4210950FC}" presName="hierRoot2" presStyleCnt="0">
        <dgm:presLayoutVars>
          <dgm:hierBranch val="init"/>
        </dgm:presLayoutVars>
      </dgm:prSet>
      <dgm:spPr/>
    </dgm:pt>
    <dgm:pt modelId="{54D92876-910F-43CD-9BE3-2193A6539312}" type="pres">
      <dgm:prSet presAssocID="{CC4AE475-7721-46C7-8E49-24C4210950FC}" presName="rootComposite" presStyleCnt="0"/>
      <dgm:spPr/>
    </dgm:pt>
    <dgm:pt modelId="{29D3FDD1-33F5-4BE8-B59B-10E2A7AF1BFE}" type="pres">
      <dgm:prSet presAssocID="{CC4AE475-7721-46C7-8E49-24C4210950FC}" presName="rootText" presStyleLbl="node2" presStyleIdx="0" presStyleCnt="4">
        <dgm:presLayoutVars>
          <dgm:chPref val="3"/>
        </dgm:presLayoutVars>
      </dgm:prSet>
      <dgm:spPr/>
      <dgm:t>
        <a:bodyPr/>
        <a:lstStyle/>
        <a:p>
          <a:endParaRPr lang="en-GB"/>
        </a:p>
      </dgm:t>
    </dgm:pt>
    <dgm:pt modelId="{FC8646D7-480B-4096-9068-39573840848E}" type="pres">
      <dgm:prSet presAssocID="{CC4AE475-7721-46C7-8E49-24C4210950FC}" presName="rootConnector" presStyleLbl="node2" presStyleIdx="0" presStyleCnt="4"/>
      <dgm:spPr/>
      <dgm:t>
        <a:bodyPr/>
        <a:lstStyle/>
        <a:p>
          <a:endParaRPr lang="en-GB"/>
        </a:p>
      </dgm:t>
    </dgm:pt>
    <dgm:pt modelId="{7CC9B746-13A8-4058-B3C2-90B2A99758C4}" type="pres">
      <dgm:prSet presAssocID="{CC4AE475-7721-46C7-8E49-24C4210950FC}" presName="hierChild4" presStyleCnt="0"/>
      <dgm:spPr/>
    </dgm:pt>
    <dgm:pt modelId="{C67B7266-B610-4C4F-83FE-EAEBDB238369}" type="pres">
      <dgm:prSet presAssocID="{CD9ABB39-37D9-4331-87F1-62B09433C825}" presName="Name37" presStyleLbl="parChTrans1D3" presStyleIdx="0" presStyleCnt="1"/>
      <dgm:spPr/>
      <dgm:t>
        <a:bodyPr/>
        <a:lstStyle/>
        <a:p>
          <a:endParaRPr lang="en-GB"/>
        </a:p>
      </dgm:t>
    </dgm:pt>
    <dgm:pt modelId="{A1DF5ED6-0807-44E7-81D8-08B5797FC8D8}" type="pres">
      <dgm:prSet presAssocID="{58F195C4-2847-4AEE-AB51-F15F6D3A2F1A}" presName="hierRoot2" presStyleCnt="0">
        <dgm:presLayoutVars>
          <dgm:hierBranch val="init"/>
        </dgm:presLayoutVars>
      </dgm:prSet>
      <dgm:spPr/>
    </dgm:pt>
    <dgm:pt modelId="{EB03F3E5-616E-4F6A-A6D3-254391A7468B}" type="pres">
      <dgm:prSet presAssocID="{58F195C4-2847-4AEE-AB51-F15F6D3A2F1A}" presName="rootComposite" presStyleCnt="0"/>
      <dgm:spPr/>
    </dgm:pt>
    <dgm:pt modelId="{1012EBF2-C274-4385-91FF-5CB1D9B8EA2A}" type="pres">
      <dgm:prSet presAssocID="{58F195C4-2847-4AEE-AB51-F15F6D3A2F1A}" presName="rootText" presStyleLbl="node3" presStyleIdx="0" presStyleCnt="1">
        <dgm:presLayoutVars>
          <dgm:chPref val="3"/>
        </dgm:presLayoutVars>
      </dgm:prSet>
      <dgm:spPr/>
      <dgm:t>
        <a:bodyPr/>
        <a:lstStyle/>
        <a:p>
          <a:endParaRPr lang="en-GB"/>
        </a:p>
      </dgm:t>
    </dgm:pt>
    <dgm:pt modelId="{83C0FC91-01C7-417B-BE9E-BF0D8A960765}" type="pres">
      <dgm:prSet presAssocID="{58F195C4-2847-4AEE-AB51-F15F6D3A2F1A}" presName="rootConnector" presStyleLbl="node3" presStyleIdx="0" presStyleCnt="1"/>
      <dgm:spPr/>
      <dgm:t>
        <a:bodyPr/>
        <a:lstStyle/>
        <a:p>
          <a:endParaRPr lang="en-GB"/>
        </a:p>
      </dgm:t>
    </dgm:pt>
    <dgm:pt modelId="{3D422918-5CD9-4973-98AE-680CDC953363}" type="pres">
      <dgm:prSet presAssocID="{58F195C4-2847-4AEE-AB51-F15F6D3A2F1A}" presName="hierChild4" presStyleCnt="0"/>
      <dgm:spPr/>
    </dgm:pt>
    <dgm:pt modelId="{A92301C6-08C5-4713-8716-1800EE194546}" type="pres">
      <dgm:prSet presAssocID="{58F195C4-2847-4AEE-AB51-F15F6D3A2F1A}" presName="hierChild5" presStyleCnt="0"/>
      <dgm:spPr/>
    </dgm:pt>
    <dgm:pt modelId="{FC5065FD-224A-458F-B3C4-ECEC717DAE9B}" type="pres">
      <dgm:prSet presAssocID="{CC4AE475-7721-46C7-8E49-24C4210950FC}" presName="hierChild5" presStyleCnt="0"/>
      <dgm:spPr/>
    </dgm:pt>
    <dgm:pt modelId="{15049C44-858A-489C-8D81-8CCAE7C04F32}" type="pres">
      <dgm:prSet presAssocID="{A267FF83-2A67-413C-BDAB-9CB9264FADDA}" presName="Name37" presStyleLbl="parChTrans1D2" presStyleIdx="1" presStyleCnt="5"/>
      <dgm:spPr/>
      <dgm:t>
        <a:bodyPr/>
        <a:lstStyle/>
        <a:p>
          <a:endParaRPr lang="en-GB"/>
        </a:p>
      </dgm:t>
    </dgm:pt>
    <dgm:pt modelId="{3D08A19C-E458-4C81-8418-50556694D64E}" type="pres">
      <dgm:prSet presAssocID="{80564EB3-6782-47F8-B1AA-6D549CE0EC97}" presName="hierRoot2" presStyleCnt="0">
        <dgm:presLayoutVars>
          <dgm:hierBranch val="init"/>
        </dgm:presLayoutVars>
      </dgm:prSet>
      <dgm:spPr/>
    </dgm:pt>
    <dgm:pt modelId="{B14A4247-BE78-4F47-BAFD-8807BF497A2B}" type="pres">
      <dgm:prSet presAssocID="{80564EB3-6782-47F8-B1AA-6D549CE0EC97}" presName="rootComposite" presStyleCnt="0"/>
      <dgm:spPr/>
    </dgm:pt>
    <dgm:pt modelId="{9139555E-3F6D-465D-9E8C-9B3DF36BDD5D}" type="pres">
      <dgm:prSet presAssocID="{80564EB3-6782-47F8-B1AA-6D549CE0EC97}" presName="rootText" presStyleLbl="node2" presStyleIdx="1" presStyleCnt="4">
        <dgm:presLayoutVars>
          <dgm:chPref val="3"/>
        </dgm:presLayoutVars>
      </dgm:prSet>
      <dgm:spPr/>
      <dgm:t>
        <a:bodyPr/>
        <a:lstStyle/>
        <a:p>
          <a:endParaRPr lang="en-GB"/>
        </a:p>
      </dgm:t>
    </dgm:pt>
    <dgm:pt modelId="{241AC061-C41E-4743-8D5F-F70E24486C06}" type="pres">
      <dgm:prSet presAssocID="{80564EB3-6782-47F8-B1AA-6D549CE0EC97}" presName="rootConnector" presStyleLbl="node2" presStyleIdx="1" presStyleCnt="4"/>
      <dgm:spPr/>
      <dgm:t>
        <a:bodyPr/>
        <a:lstStyle/>
        <a:p>
          <a:endParaRPr lang="en-GB"/>
        </a:p>
      </dgm:t>
    </dgm:pt>
    <dgm:pt modelId="{BB161BF7-0F76-4BDE-B387-BE907064A42D}" type="pres">
      <dgm:prSet presAssocID="{80564EB3-6782-47F8-B1AA-6D549CE0EC97}" presName="hierChild4" presStyleCnt="0"/>
      <dgm:spPr/>
    </dgm:pt>
    <dgm:pt modelId="{6F8E5124-6965-417A-B6F7-9ED74DBF1848}" type="pres">
      <dgm:prSet presAssocID="{80564EB3-6782-47F8-B1AA-6D549CE0EC97}" presName="hierChild5" presStyleCnt="0"/>
      <dgm:spPr/>
    </dgm:pt>
    <dgm:pt modelId="{E37EAF27-D8E7-430C-A0CD-B3CB2A9EED49}" type="pres">
      <dgm:prSet presAssocID="{6FC38A37-AA94-4D56-9B43-A5D94A8823CE}" presName="Name37" presStyleLbl="parChTrans1D2" presStyleIdx="2" presStyleCnt="5"/>
      <dgm:spPr/>
      <dgm:t>
        <a:bodyPr/>
        <a:lstStyle/>
        <a:p>
          <a:endParaRPr lang="en-GB"/>
        </a:p>
      </dgm:t>
    </dgm:pt>
    <dgm:pt modelId="{EFB06151-84DB-44EB-AE12-90E03B94B09E}" type="pres">
      <dgm:prSet presAssocID="{DA2E8DFE-F823-4904-AB6B-4066B9E4ACEB}" presName="hierRoot2" presStyleCnt="0">
        <dgm:presLayoutVars>
          <dgm:hierBranch val="init"/>
        </dgm:presLayoutVars>
      </dgm:prSet>
      <dgm:spPr/>
    </dgm:pt>
    <dgm:pt modelId="{6034D014-AF1E-4A1E-A32F-044F715B4D00}" type="pres">
      <dgm:prSet presAssocID="{DA2E8DFE-F823-4904-AB6B-4066B9E4ACEB}" presName="rootComposite" presStyleCnt="0"/>
      <dgm:spPr/>
    </dgm:pt>
    <dgm:pt modelId="{3549C708-0FFE-49C0-B52B-27942460FD95}" type="pres">
      <dgm:prSet presAssocID="{DA2E8DFE-F823-4904-AB6B-4066B9E4ACEB}" presName="rootText" presStyleLbl="node2" presStyleIdx="2" presStyleCnt="4">
        <dgm:presLayoutVars>
          <dgm:chPref val="3"/>
        </dgm:presLayoutVars>
      </dgm:prSet>
      <dgm:spPr/>
      <dgm:t>
        <a:bodyPr/>
        <a:lstStyle/>
        <a:p>
          <a:endParaRPr lang="en-GB"/>
        </a:p>
      </dgm:t>
    </dgm:pt>
    <dgm:pt modelId="{FB0C0778-1D1C-4E1F-9BC3-C4C1918BF16B}" type="pres">
      <dgm:prSet presAssocID="{DA2E8DFE-F823-4904-AB6B-4066B9E4ACEB}" presName="rootConnector" presStyleLbl="node2" presStyleIdx="2" presStyleCnt="4"/>
      <dgm:spPr/>
      <dgm:t>
        <a:bodyPr/>
        <a:lstStyle/>
        <a:p>
          <a:endParaRPr lang="en-GB"/>
        </a:p>
      </dgm:t>
    </dgm:pt>
    <dgm:pt modelId="{5D9C5FF1-B068-4B45-B545-3BBC69D98295}" type="pres">
      <dgm:prSet presAssocID="{DA2E8DFE-F823-4904-AB6B-4066B9E4ACEB}" presName="hierChild4" presStyleCnt="0"/>
      <dgm:spPr/>
    </dgm:pt>
    <dgm:pt modelId="{52AC25D3-C503-4D46-848F-42D54A7EC89D}" type="pres">
      <dgm:prSet presAssocID="{DA2E8DFE-F823-4904-AB6B-4066B9E4ACEB}" presName="hierChild5" presStyleCnt="0"/>
      <dgm:spPr/>
    </dgm:pt>
    <dgm:pt modelId="{75E0FCF3-0FAE-4CBF-B324-41C58C0AD7A9}" type="pres">
      <dgm:prSet presAssocID="{B55E84CF-877D-4124-9608-FECEE3CDF23E}" presName="Name37" presStyleLbl="parChTrans1D2" presStyleIdx="3" presStyleCnt="5"/>
      <dgm:spPr/>
      <dgm:t>
        <a:bodyPr/>
        <a:lstStyle/>
        <a:p>
          <a:endParaRPr lang="en-GB"/>
        </a:p>
      </dgm:t>
    </dgm:pt>
    <dgm:pt modelId="{15B517B3-062F-45D8-B31D-A19BF9BDD30F}" type="pres">
      <dgm:prSet presAssocID="{227640C0-7D93-46E1-986E-A5F1ADFA9EDE}" presName="hierRoot2" presStyleCnt="0">
        <dgm:presLayoutVars>
          <dgm:hierBranch val="init"/>
        </dgm:presLayoutVars>
      </dgm:prSet>
      <dgm:spPr/>
    </dgm:pt>
    <dgm:pt modelId="{27E4B897-7E09-4FC6-8D4D-A4988CE4DA96}" type="pres">
      <dgm:prSet presAssocID="{227640C0-7D93-46E1-986E-A5F1ADFA9EDE}" presName="rootComposite" presStyleCnt="0"/>
      <dgm:spPr/>
    </dgm:pt>
    <dgm:pt modelId="{7187183C-6F00-4E6B-BCFD-CDDDCEB5F607}" type="pres">
      <dgm:prSet presAssocID="{227640C0-7D93-46E1-986E-A5F1ADFA9EDE}" presName="rootText" presStyleLbl="node2" presStyleIdx="3" presStyleCnt="4">
        <dgm:presLayoutVars>
          <dgm:chPref val="3"/>
        </dgm:presLayoutVars>
      </dgm:prSet>
      <dgm:spPr/>
      <dgm:t>
        <a:bodyPr/>
        <a:lstStyle/>
        <a:p>
          <a:endParaRPr lang="en-GB"/>
        </a:p>
      </dgm:t>
    </dgm:pt>
    <dgm:pt modelId="{9C847D2D-11C0-494A-AB77-15407D25A912}" type="pres">
      <dgm:prSet presAssocID="{227640C0-7D93-46E1-986E-A5F1ADFA9EDE}" presName="rootConnector" presStyleLbl="node2" presStyleIdx="3" presStyleCnt="4"/>
      <dgm:spPr/>
      <dgm:t>
        <a:bodyPr/>
        <a:lstStyle/>
        <a:p>
          <a:endParaRPr lang="en-GB"/>
        </a:p>
      </dgm:t>
    </dgm:pt>
    <dgm:pt modelId="{67910B8D-78A1-4C9C-88E7-BF426F09529B}" type="pres">
      <dgm:prSet presAssocID="{227640C0-7D93-46E1-986E-A5F1ADFA9EDE}" presName="hierChild4" presStyleCnt="0"/>
      <dgm:spPr/>
    </dgm:pt>
    <dgm:pt modelId="{4CC8D584-F163-4663-868E-B6E51F2595C7}" type="pres">
      <dgm:prSet presAssocID="{227640C0-7D93-46E1-986E-A5F1ADFA9EDE}" presName="hierChild5" presStyleCnt="0"/>
      <dgm:spPr/>
    </dgm:pt>
    <dgm:pt modelId="{F5D25C06-7406-4F28-B129-A3469FB99CE8}" type="pres">
      <dgm:prSet presAssocID="{F7114CB8-53B7-46EB-B1D9-9C6EC45E8F7B}" presName="hierChild3" presStyleCnt="0"/>
      <dgm:spPr/>
    </dgm:pt>
    <dgm:pt modelId="{79DE9BB4-1D2D-400A-B774-10AB35E85E4A}" type="pres">
      <dgm:prSet presAssocID="{D45960AD-BA08-408B-A5A0-4D04CA568A86}" presName="Name111" presStyleLbl="parChTrans1D2" presStyleIdx="4" presStyleCnt="5"/>
      <dgm:spPr/>
      <dgm:t>
        <a:bodyPr/>
        <a:lstStyle/>
        <a:p>
          <a:endParaRPr lang="en-GB"/>
        </a:p>
      </dgm:t>
    </dgm:pt>
    <dgm:pt modelId="{778BAFF9-09DF-4589-AD3C-A8726A1393AB}" type="pres">
      <dgm:prSet presAssocID="{61A25B15-2B20-457C-A38F-3D57F8041A53}" presName="hierRoot3" presStyleCnt="0">
        <dgm:presLayoutVars>
          <dgm:hierBranch val="init"/>
        </dgm:presLayoutVars>
      </dgm:prSet>
      <dgm:spPr/>
    </dgm:pt>
    <dgm:pt modelId="{C5B7F05D-8BAF-414F-8CAC-DC0E5E644689}" type="pres">
      <dgm:prSet presAssocID="{61A25B15-2B20-457C-A38F-3D57F8041A53}" presName="rootComposite3" presStyleCnt="0"/>
      <dgm:spPr/>
    </dgm:pt>
    <dgm:pt modelId="{A00A9BDC-5185-47CD-9E76-26E2FDA3DE05}" type="pres">
      <dgm:prSet presAssocID="{61A25B15-2B20-457C-A38F-3D57F8041A53}" presName="rootText3" presStyleLbl="asst1" presStyleIdx="0" presStyleCnt="1">
        <dgm:presLayoutVars>
          <dgm:chPref val="3"/>
        </dgm:presLayoutVars>
      </dgm:prSet>
      <dgm:spPr/>
      <dgm:t>
        <a:bodyPr/>
        <a:lstStyle/>
        <a:p>
          <a:endParaRPr lang="en-GB"/>
        </a:p>
      </dgm:t>
    </dgm:pt>
    <dgm:pt modelId="{C47FF3C0-59EA-41FB-BED8-D2DB725CCAB1}" type="pres">
      <dgm:prSet presAssocID="{61A25B15-2B20-457C-A38F-3D57F8041A53}" presName="rootConnector3" presStyleLbl="asst1" presStyleIdx="0" presStyleCnt="1"/>
      <dgm:spPr/>
      <dgm:t>
        <a:bodyPr/>
        <a:lstStyle/>
        <a:p>
          <a:endParaRPr lang="en-GB"/>
        </a:p>
      </dgm:t>
    </dgm:pt>
    <dgm:pt modelId="{152C0A85-737A-4FF0-8EB3-B945A0E44A50}" type="pres">
      <dgm:prSet presAssocID="{61A25B15-2B20-457C-A38F-3D57F8041A53}" presName="hierChild6" presStyleCnt="0"/>
      <dgm:spPr/>
    </dgm:pt>
    <dgm:pt modelId="{91FB71C9-71DC-4EC9-9495-EA26728AE588}" type="pres">
      <dgm:prSet presAssocID="{61A25B15-2B20-457C-A38F-3D57F8041A53}" presName="hierChild7" presStyleCnt="0"/>
      <dgm:spPr/>
    </dgm:pt>
  </dgm:ptLst>
  <dgm:cxnLst>
    <dgm:cxn modelId="{F9842559-69CE-46FD-BCA6-7104BA483C52}" srcId="{F7114CB8-53B7-46EB-B1D9-9C6EC45E8F7B}" destId="{DA2E8DFE-F823-4904-AB6B-4066B9E4ACEB}" srcOrd="3" destOrd="0" parTransId="{6FC38A37-AA94-4D56-9B43-A5D94A8823CE}" sibTransId="{9CCB0A32-7825-438D-A47D-D2B43D50AC7B}"/>
    <dgm:cxn modelId="{B6B099B6-2505-4A77-A20F-8A989C9742E4}" type="presOf" srcId="{61A25B15-2B20-457C-A38F-3D57F8041A53}" destId="{A00A9BDC-5185-47CD-9E76-26E2FDA3DE05}" srcOrd="0" destOrd="0" presId="urn:microsoft.com/office/officeart/2005/8/layout/orgChart1"/>
    <dgm:cxn modelId="{332EAEA9-F164-4E8A-853C-DE7594D60109}" type="presOf" srcId="{099BBBA6-048E-484F-8D90-E647E3F5CDAF}" destId="{ADD48B0B-7D92-4F60-84A7-41F6FD91B3FA}" srcOrd="0" destOrd="0" presId="urn:microsoft.com/office/officeart/2005/8/layout/orgChart1"/>
    <dgm:cxn modelId="{5CFB6DB5-FB73-4B44-82B3-7786E1C00E82}" type="presOf" srcId="{B5B8570E-6E3C-463C-86BE-AFD9B4ED012E}" destId="{2A561269-B914-4FB8-A71C-32695E8E1CF7}" srcOrd="0" destOrd="0" presId="urn:microsoft.com/office/officeart/2005/8/layout/orgChart1"/>
    <dgm:cxn modelId="{3739B147-C757-41C7-86A6-ACDA46C01DC8}" srcId="{F7114CB8-53B7-46EB-B1D9-9C6EC45E8F7B}" destId="{80564EB3-6782-47F8-B1AA-6D549CE0EC97}" srcOrd="2" destOrd="0" parTransId="{A267FF83-2A67-413C-BDAB-9CB9264FADDA}" sibTransId="{0112EF79-98BA-4D67-B3BA-9E4D7D8268D5}"/>
    <dgm:cxn modelId="{6F89EACD-A2F8-4D22-A431-53A15ADCCBD0}" type="presOf" srcId="{DA2E8DFE-F823-4904-AB6B-4066B9E4ACEB}" destId="{FB0C0778-1D1C-4E1F-9BC3-C4C1918BF16B}" srcOrd="1" destOrd="0" presId="urn:microsoft.com/office/officeart/2005/8/layout/orgChart1"/>
    <dgm:cxn modelId="{F0B33505-EBC1-401C-8B3C-30D2643AB500}" type="presOf" srcId="{80564EB3-6782-47F8-B1AA-6D549CE0EC97}" destId="{241AC061-C41E-4743-8D5F-F70E24486C06}" srcOrd="1" destOrd="0" presId="urn:microsoft.com/office/officeart/2005/8/layout/orgChart1"/>
    <dgm:cxn modelId="{529D1202-3B73-4D9A-A8D6-6618967CBEAA}" type="presOf" srcId="{58F195C4-2847-4AEE-AB51-F15F6D3A2F1A}" destId="{1012EBF2-C274-4385-91FF-5CB1D9B8EA2A}" srcOrd="0" destOrd="0" presId="urn:microsoft.com/office/officeart/2005/8/layout/orgChart1"/>
    <dgm:cxn modelId="{6557D433-ECD6-44F6-83F5-5C577E83DC0D}" type="presOf" srcId="{61A25B15-2B20-457C-A38F-3D57F8041A53}" destId="{C47FF3C0-59EA-41FB-BED8-D2DB725CCAB1}" srcOrd="1" destOrd="0" presId="urn:microsoft.com/office/officeart/2005/8/layout/orgChart1"/>
    <dgm:cxn modelId="{EA7D9278-207A-48A8-8953-701EDAA0A741}" type="presOf" srcId="{CD9ABB39-37D9-4331-87F1-62B09433C825}" destId="{C67B7266-B610-4C4F-83FE-EAEBDB238369}" srcOrd="0" destOrd="0" presId="urn:microsoft.com/office/officeart/2005/8/layout/orgChart1"/>
    <dgm:cxn modelId="{A70A9975-B42B-420F-AF59-DBCFF21EEDD4}" type="presOf" srcId="{A267FF83-2A67-413C-BDAB-9CB9264FADDA}" destId="{15049C44-858A-489C-8D81-8CCAE7C04F32}" srcOrd="0" destOrd="0" presId="urn:microsoft.com/office/officeart/2005/8/layout/orgChart1"/>
    <dgm:cxn modelId="{EE337257-497A-4F96-AA55-BE7BD0D23671}" type="presOf" srcId="{B55E84CF-877D-4124-9608-FECEE3CDF23E}" destId="{75E0FCF3-0FAE-4CBF-B324-41C58C0AD7A9}" srcOrd="0" destOrd="0" presId="urn:microsoft.com/office/officeart/2005/8/layout/orgChart1"/>
    <dgm:cxn modelId="{E5037A4B-B6E3-4D5A-A557-B09183E86F81}" srcId="{CC4AE475-7721-46C7-8E49-24C4210950FC}" destId="{58F195C4-2847-4AEE-AB51-F15F6D3A2F1A}" srcOrd="0" destOrd="0" parTransId="{CD9ABB39-37D9-4331-87F1-62B09433C825}" sibTransId="{CD306ACB-B81E-43F0-BB74-D056D49F6224}"/>
    <dgm:cxn modelId="{04F50B51-C330-4B2B-98A5-00C4F5CE62CF}" type="presOf" srcId="{DA2E8DFE-F823-4904-AB6B-4066B9E4ACEB}" destId="{3549C708-0FFE-49C0-B52B-27942460FD95}" srcOrd="0" destOrd="0" presId="urn:microsoft.com/office/officeart/2005/8/layout/orgChart1"/>
    <dgm:cxn modelId="{8708D4E7-969D-4FB3-B3AB-41D7DF5586D0}" type="presOf" srcId="{D45960AD-BA08-408B-A5A0-4D04CA568A86}" destId="{79DE9BB4-1D2D-400A-B774-10AB35E85E4A}" srcOrd="0" destOrd="0" presId="urn:microsoft.com/office/officeart/2005/8/layout/orgChart1"/>
    <dgm:cxn modelId="{1BEAD769-D50B-43EC-808B-99FCCDE919E4}" type="presOf" srcId="{CC4AE475-7721-46C7-8E49-24C4210950FC}" destId="{FC8646D7-480B-4096-9068-39573840848E}" srcOrd="1" destOrd="0" presId="urn:microsoft.com/office/officeart/2005/8/layout/orgChart1"/>
    <dgm:cxn modelId="{E52E0716-9A64-439C-A06D-34980BF077C2}" srcId="{B5B8570E-6E3C-463C-86BE-AFD9B4ED012E}" destId="{F7114CB8-53B7-46EB-B1D9-9C6EC45E8F7B}" srcOrd="0" destOrd="0" parTransId="{44FE1B2A-9EC3-4BD2-AACA-EAD399A0A0E7}" sibTransId="{B5A32CD4-0F9C-4DCF-8A89-8FC768BFDAA3}"/>
    <dgm:cxn modelId="{10437C24-C4CD-470E-9682-86BD7F8499BC}" type="presOf" srcId="{6FC38A37-AA94-4D56-9B43-A5D94A8823CE}" destId="{E37EAF27-D8E7-430C-A0CD-B3CB2A9EED49}" srcOrd="0" destOrd="0" presId="urn:microsoft.com/office/officeart/2005/8/layout/orgChart1"/>
    <dgm:cxn modelId="{A591E7D8-9CCF-4202-AFA9-6F7E4A3AF122}" type="presOf" srcId="{CC4AE475-7721-46C7-8E49-24C4210950FC}" destId="{29D3FDD1-33F5-4BE8-B59B-10E2A7AF1BFE}" srcOrd="0" destOrd="0" presId="urn:microsoft.com/office/officeart/2005/8/layout/orgChart1"/>
    <dgm:cxn modelId="{5B2FAC8B-0369-4245-AF51-9D61F0F59CC0}" srcId="{F7114CB8-53B7-46EB-B1D9-9C6EC45E8F7B}" destId="{CC4AE475-7721-46C7-8E49-24C4210950FC}" srcOrd="1" destOrd="0" parTransId="{099BBBA6-048E-484F-8D90-E647E3F5CDAF}" sibTransId="{AA4A02BC-F15E-4D71-B1CD-D23DE08CB989}"/>
    <dgm:cxn modelId="{6480FE77-8A54-4FAB-80C9-4630BAF0E30B}" type="presOf" srcId="{227640C0-7D93-46E1-986E-A5F1ADFA9EDE}" destId="{7187183C-6F00-4E6B-BCFD-CDDDCEB5F607}" srcOrd="0" destOrd="0" presId="urn:microsoft.com/office/officeart/2005/8/layout/orgChart1"/>
    <dgm:cxn modelId="{FA31CE34-2CAA-4287-B3CA-CA96B0872B2B}" type="presOf" srcId="{80564EB3-6782-47F8-B1AA-6D549CE0EC97}" destId="{9139555E-3F6D-465D-9E8C-9B3DF36BDD5D}" srcOrd="0" destOrd="0" presId="urn:microsoft.com/office/officeart/2005/8/layout/orgChart1"/>
    <dgm:cxn modelId="{DDE672C9-9678-475D-A4C6-E8B10594D515}" type="presOf" srcId="{F7114CB8-53B7-46EB-B1D9-9C6EC45E8F7B}" destId="{C80D89BA-438F-4E9D-A350-B212963897EE}" srcOrd="1" destOrd="0" presId="urn:microsoft.com/office/officeart/2005/8/layout/orgChart1"/>
    <dgm:cxn modelId="{85BA7AF8-936A-4E79-949E-9BC975A524EE}" type="presOf" srcId="{F7114CB8-53B7-46EB-B1D9-9C6EC45E8F7B}" destId="{283C30F0-BDD5-4ACD-B74B-8E793FF8584A}" srcOrd="0" destOrd="0" presId="urn:microsoft.com/office/officeart/2005/8/layout/orgChart1"/>
    <dgm:cxn modelId="{E8050A8A-E3AC-4151-9E02-6FF60E210F27}" srcId="{F7114CB8-53B7-46EB-B1D9-9C6EC45E8F7B}" destId="{227640C0-7D93-46E1-986E-A5F1ADFA9EDE}" srcOrd="4" destOrd="0" parTransId="{B55E84CF-877D-4124-9608-FECEE3CDF23E}" sibTransId="{359BD164-A533-4C53-A26A-80B1000368AD}"/>
    <dgm:cxn modelId="{A7AB9C2E-E37D-449E-AA27-D69F53172550}" type="presOf" srcId="{227640C0-7D93-46E1-986E-A5F1ADFA9EDE}" destId="{9C847D2D-11C0-494A-AB77-15407D25A912}" srcOrd="1" destOrd="0" presId="urn:microsoft.com/office/officeart/2005/8/layout/orgChart1"/>
    <dgm:cxn modelId="{63472EEC-80CE-4BB1-982F-A959471BFD51}" srcId="{F7114CB8-53B7-46EB-B1D9-9C6EC45E8F7B}" destId="{61A25B15-2B20-457C-A38F-3D57F8041A53}" srcOrd="0" destOrd="0" parTransId="{D45960AD-BA08-408B-A5A0-4D04CA568A86}" sibTransId="{12C6A6A5-E52F-4E42-84BE-68A23F5CD59D}"/>
    <dgm:cxn modelId="{89A876AB-DFA0-4332-88C2-2637A6E58FC4}" type="presOf" srcId="{58F195C4-2847-4AEE-AB51-F15F6D3A2F1A}" destId="{83C0FC91-01C7-417B-BE9E-BF0D8A960765}" srcOrd="1" destOrd="0" presId="urn:microsoft.com/office/officeart/2005/8/layout/orgChart1"/>
    <dgm:cxn modelId="{C974B0B0-2E83-43BC-ACEF-10B5D03549C2}" type="presParOf" srcId="{2A561269-B914-4FB8-A71C-32695E8E1CF7}" destId="{9A5EE027-6665-4185-894A-48AC475DFAB1}" srcOrd="0" destOrd="0" presId="urn:microsoft.com/office/officeart/2005/8/layout/orgChart1"/>
    <dgm:cxn modelId="{94B40319-2C50-4BB3-B154-94AD31A08FB5}" type="presParOf" srcId="{9A5EE027-6665-4185-894A-48AC475DFAB1}" destId="{FC3D4F58-1991-4E67-974A-4638A7B06D92}" srcOrd="0" destOrd="0" presId="urn:microsoft.com/office/officeart/2005/8/layout/orgChart1"/>
    <dgm:cxn modelId="{E82A9C4E-3B4F-4666-BB88-D8CBCCD6B9D4}" type="presParOf" srcId="{FC3D4F58-1991-4E67-974A-4638A7B06D92}" destId="{283C30F0-BDD5-4ACD-B74B-8E793FF8584A}" srcOrd="0" destOrd="0" presId="urn:microsoft.com/office/officeart/2005/8/layout/orgChart1"/>
    <dgm:cxn modelId="{7FD353D7-D215-40E2-81B9-8B52EA1DDEEA}" type="presParOf" srcId="{FC3D4F58-1991-4E67-974A-4638A7B06D92}" destId="{C80D89BA-438F-4E9D-A350-B212963897EE}" srcOrd="1" destOrd="0" presId="urn:microsoft.com/office/officeart/2005/8/layout/orgChart1"/>
    <dgm:cxn modelId="{03FDEF06-1D11-45FC-9F73-EB6AAFF857A0}" type="presParOf" srcId="{9A5EE027-6665-4185-894A-48AC475DFAB1}" destId="{88F57434-0E4E-4555-8E5C-B2FA6EFF61FC}" srcOrd="1" destOrd="0" presId="urn:microsoft.com/office/officeart/2005/8/layout/orgChart1"/>
    <dgm:cxn modelId="{617FB427-86F4-4082-97D7-5E21A2996188}" type="presParOf" srcId="{88F57434-0E4E-4555-8E5C-B2FA6EFF61FC}" destId="{ADD48B0B-7D92-4F60-84A7-41F6FD91B3FA}" srcOrd="0" destOrd="0" presId="urn:microsoft.com/office/officeart/2005/8/layout/orgChart1"/>
    <dgm:cxn modelId="{32E80B8D-E006-451D-AA93-34ACEC491D4F}" type="presParOf" srcId="{88F57434-0E4E-4555-8E5C-B2FA6EFF61FC}" destId="{5F458CCA-ACBE-467D-9717-6EBA7DE1E3F7}" srcOrd="1" destOrd="0" presId="urn:microsoft.com/office/officeart/2005/8/layout/orgChart1"/>
    <dgm:cxn modelId="{D89C1089-C5E7-4EAB-A583-82C80BAE6454}" type="presParOf" srcId="{5F458CCA-ACBE-467D-9717-6EBA7DE1E3F7}" destId="{54D92876-910F-43CD-9BE3-2193A6539312}" srcOrd="0" destOrd="0" presId="urn:microsoft.com/office/officeart/2005/8/layout/orgChart1"/>
    <dgm:cxn modelId="{B99EA7BB-02CC-4490-B7EA-D11B28D503DF}" type="presParOf" srcId="{54D92876-910F-43CD-9BE3-2193A6539312}" destId="{29D3FDD1-33F5-4BE8-B59B-10E2A7AF1BFE}" srcOrd="0" destOrd="0" presId="urn:microsoft.com/office/officeart/2005/8/layout/orgChart1"/>
    <dgm:cxn modelId="{FCDED5D7-B8B4-4EA7-9FD4-1D5D38177813}" type="presParOf" srcId="{54D92876-910F-43CD-9BE3-2193A6539312}" destId="{FC8646D7-480B-4096-9068-39573840848E}" srcOrd="1" destOrd="0" presId="urn:microsoft.com/office/officeart/2005/8/layout/orgChart1"/>
    <dgm:cxn modelId="{BF92FB24-838D-47C5-BEFC-A837347D9CA0}" type="presParOf" srcId="{5F458CCA-ACBE-467D-9717-6EBA7DE1E3F7}" destId="{7CC9B746-13A8-4058-B3C2-90B2A99758C4}" srcOrd="1" destOrd="0" presId="urn:microsoft.com/office/officeart/2005/8/layout/orgChart1"/>
    <dgm:cxn modelId="{8DC05B7E-6302-4BE3-BBE2-2EAF3322EBA9}" type="presParOf" srcId="{7CC9B746-13A8-4058-B3C2-90B2A99758C4}" destId="{C67B7266-B610-4C4F-83FE-EAEBDB238369}" srcOrd="0" destOrd="0" presId="urn:microsoft.com/office/officeart/2005/8/layout/orgChart1"/>
    <dgm:cxn modelId="{2E9B85B5-6D95-4D8C-A655-5E68E0CA7191}" type="presParOf" srcId="{7CC9B746-13A8-4058-B3C2-90B2A99758C4}" destId="{A1DF5ED6-0807-44E7-81D8-08B5797FC8D8}" srcOrd="1" destOrd="0" presId="urn:microsoft.com/office/officeart/2005/8/layout/orgChart1"/>
    <dgm:cxn modelId="{6312E0D3-BDA1-4296-9725-00D31D561651}" type="presParOf" srcId="{A1DF5ED6-0807-44E7-81D8-08B5797FC8D8}" destId="{EB03F3E5-616E-4F6A-A6D3-254391A7468B}" srcOrd="0" destOrd="0" presId="urn:microsoft.com/office/officeart/2005/8/layout/orgChart1"/>
    <dgm:cxn modelId="{21C1F501-C3DA-42F6-973B-5DE3EBC1EF90}" type="presParOf" srcId="{EB03F3E5-616E-4F6A-A6D3-254391A7468B}" destId="{1012EBF2-C274-4385-91FF-5CB1D9B8EA2A}" srcOrd="0" destOrd="0" presId="urn:microsoft.com/office/officeart/2005/8/layout/orgChart1"/>
    <dgm:cxn modelId="{1B23F89C-9702-42F6-9790-472F00A4F581}" type="presParOf" srcId="{EB03F3E5-616E-4F6A-A6D3-254391A7468B}" destId="{83C0FC91-01C7-417B-BE9E-BF0D8A960765}" srcOrd="1" destOrd="0" presId="urn:microsoft.com/office/officeart/2005/8/layout/orgChart1"/>
    <dgm:cxn modelId="{7FA1CD65-E528-4D7C-897B-59E5804919CF}" type="presParOf" srcId="{A1DF5ED6-0807-44E7-81D8-08B5797FC8D8}" destId="{3D422918-5CD9-4973-98AE-680CDC953363}" srcOrd="1" destOrd="0" presId="urn:microsoft.com/office/officeart/2005/8/layout/orgChart1"/>
    <dgm:cxn modelId="{0F500907-E68F-4CC7-91FF-9AE0120D1270}" type="presParOf" srcId="{A1DF5ED6-0807-44E7-81D8-08B5797FC8D8}" destId="{A92301C6-08C5-4713-8716-1800EE194546}" srcOrd="2" destOrd="0" presId="urn:microsoft.com/office/officeart/2005/8/layout/orgChart1"/>
    <dgm:cxn modelId="{B0AE6FDB-F537-4D7A-9399-96016F39F070}" type="presParOf" srcId="{5F458CCA-ACBE-467D-9717-6EBA7DE1E3F7}" destId="{FC5065FD-224A-458F-B3C4-ECEC717DAE9B}" srcOrd="2" destOrd="0" presId="urn:microsoft.com/office/officeart/2005/8/layout/orgChart1"/>
    <dgm:cxn modelId="{79BDC88C-FE7B-4D27-B93A-9002895A97B5}" type="presParOf" srcId="{88F57434-0E4E-4555-8E5C-B2FA6EFF61FC}" destId="{15049C44-858A-489C-8D81-8CCAE7C04F32}" srcOrd="2" destOrd="0" presId="urn:microsoft.com/office/officeart/2005/8/layout/orgChart1"/>
    <dgm:cxn modelId="{037A7AB8-9291-4BC3-BEC9-2252FA1CE67A}" type="presParOf" srcId="{88F57434-0E4E-4555-8E5C-B2FA6EFF61FC}" destId="{3D08A19C-E458-4C81-8418-50556694D64E}" srcOrd="3" destOrd="0" presId="urn:microsoft.com/office/officeart/2005/8/layout/orgChart1"/>
    <dgm:cxn modelId="{375E6AE8-5CDB-4DD3-A3E5-9ABB9F25D2C1}" type="presParOf" srcId="{3D08A19C-E458-4C81-8418-50556694D64E}" destId="{B14A4247-BE78-4F47-BAFD-8807BF497A2B}" srcOrd="0" destOrd="0" presId="urn:microsoft.com/office/officeart/2005/8/layout/orgChart1"/>
    <dgm:cxn modelId="{A8B91690-A996-4F2D-B8EB-F089540D183D}" type="presParOf" srcId="{B14A4247-BE78-4F47-BAFD-8807BF497A2B}" destId="{9139555E-3F6D-465D-9E8C-9B3DF36BDD5D}" srcOrd="0" destOrd="0" presId="urn:microsoft.com/office/officeart/2005/8/layout/orgChart1"/>
    <dgm:cxn modelId="{9E714CB5-0CA1-4CC6-8304-445787092080}" type="presParOf" srcId="{B14A4247-BE78-4F47-BAFD-8807BF497A2B}" destId="{241AC061-C41E-4743-8D5F-F70E24486C06}" srcOrd="1" destOrd="0" presId="urn:microsoft.com/office/officeart/2005/8/layout/orgChart1"/>
    <dgm:cxn modelId="{4C9EB86B-ADD7-49B7-85D1-285D48705C86}" type="presParOf" srcId="{3D08A19C-E458-4C81-8418-50556694D64E}" destId="{BB161BF7-0F76-4BDE-B387-BE907064A42D}" srcOrd="1" destOrd="0" presId="urn:microsoft.com/office/officeart/2005/8/layout/orgChart1"/>
    <dgm:cxn modelId="{4B88CA0A-ED8F-4645-9B85-E1E0F2C4A33A}" type="presParOf" srcId="{3D08A19C-E458-4C81-8418-50556694D64E}" destId="{6F8E5124-6965-417A-B6F7-9ED74DBF1848}" srcOrd="2" destOrd="0" presId="urn:microsoft.com/office/officeart/2005/8/layout/orgChart1"/>
    <dgm:cxn modelId="{15CD10C8-01E4-4B47-BFCA-0C68118DDC3B}" type="presParOf" srcId="{88F57434-0E4E-4555-8E5C-B2FA6EFF61FC}" destId="{E37EAF27-D8E7-430C-A0CD-B3CB2A9EED49}" srcOrd="4" destOrd="0" presId="urn:microsoft.com/office/officeart/2005/8/layout/orgChart1"/>
    <dgm:cxn modelId="{F2673FBB-3D40-41DD-B2D3-12002436C361}" type="presParOf" srcId="{88F57434-0E4E-4555-8E5C-B2FA6EFF61FC}" destId="{EFB06151-84DB-44EB-AE12-90E03B94B09E}" srcOrd="5" destOrd="0" presId="urn:microsoft.com/office/officeart/2005/8/layout/orgChart1"/>
    <dgm:cxn modelId="{50DEF720-5A35-4EE7-B6EC-748AD883C977}" type="presParOf" srcId="{EFB06151-84DB-44EB-AE12-90E03B94B09E}" destId="{6034D014-AF1E-4A1E-A32F-044F715B4D00}" srcOrd="0" destOrd="0" presId="urn:microsoft.com/office/officeart/2005/8/layout/orgChart1"/>
    <dgm:cxn modelId="{778538FC-316F-4124-AE07-E94DCCA6B2A8}" type="presParOf" srcId="{6034D014-AF1E-4A1E-A32F-044F715B4D00}" destId="{3549C708-0FFE-49C0-B52B-27942460FD95}" srcOrd="0" destOrd="0" presId="urn:microsoft.com/office/officeart/2005/8/layout/orgChart1"/>
    <dgm:cxn modelId="{B0DCFEC0-4FFD-4263-90E6-27CF2FD447DB}" type="presParOf" srcId="{6034D014-AF1E-4A1E-A32F-044F715B4D00}" destId="{FB0C0778-1D1C-4E1F-9BC3-C4C1918BF16B}" srcOrd="1" destOrd="0" presId="urn:microsoft.com/office/officeart/2005/8/layout/orgChart1"/>
    <dgm:cxn modelId="{9D283C9B-1E5A-4F43-8685-C4D0C5689A15}" type="presParOf" srcId="{EFB06151-84DB-44EB-AE12-90E03B94B09E}" destId="{5D9C5FF1-B068-4B45-B545-3BBC69D98295}" srcOrd="1" destOrd="0" presId="urn:microsoft.com/office/officeart/2005/8/layout/orgChart1"/>
    <dgm:cxn modelId="{97EA0CEB-DC6E-495E-B60D-2790473A3634}" type="presParOf" srcId="{EFB06151-84DB-44EB-AE12-90E03B94B09E}" destId="{52AC25D3-C503-4D46-848F-42D54A7EC89D}" srcOrd="2" destOrd="0" presId="urn:microsoft.com/office/officeart/2005/8/layout/orgChart1"/>
    <dgm:cxn modelId="{966B8B3C-BA67-443E-87DA-1C4280E5AA3D}" type="presParOf" srcId="{88F57434-0E4E-4555-8E5C-B2FA6EFF61FC}" destId="{75E0FCF3-0FAE-4CBF-B324-41C58C0AD7A9}" srcOrd="6" destOrd="0" presId="urn:microsoft.com/office/officeart/2005/8/layout/orgChart1"/>
    <dgm:cxn modelId="{69476D69-2D81-4444-9D4E-EE7D0BAC3C85}" type="presParOf" srcId="{88F57434-0E4E-4555-8E5C-B2FA6EFF61FC}" destId="{15B517B3-062F-45D8-B31D-A19BF9BDD30F}" srcOrd="7" destOrd="0" presId="urn:microsoft.com/office/officeart/2005/8/layout/orgChart1"/>
    <dgm:cxn modelId="{8DF9E455-10F4-4ADE-A3C3-CB99B2FBDBF3}" type="presParOf" srcId="{15B517B3-062F-45D8-B31D-A19BF9BDD30F}" destId="{27E4B897-7E09-4FC6-8D4D-A4988CE4DA96}" srcOrd="0" destOrd="0" presId="urn:microsoft.com/office/officeart/2005/8/layout/orgChart1"/>
    <dgm:cxn modelId="{96EAD37D-94DF-4062-9189-A91CE5F95402}" type="presParOf" srcId="{27E4B897-7E09-4FC6-8D4D-A4988CE4DA96}" destId="{7187183C-6F00-4E6B-BCFD-CDDDCEB5F607}" srcOrd="0" destOrd="0" presId="urn:microsoft.com/office/officeart/2005/8/layout/orgChart1"/>
    <dgm:cxn modelId="{490AB41D-7636-4911-B33D-0F9B930235D9}" type="presParOf" srcId="{27E4B897-7E09-4FC6-8D4D-A4988CE4DA96}" destId="{9C847D2D-11C0-494A-AB77-15407D25A912}" srcOrd="1" destOrd="0" presId="urn:microsoft.com/office/officeart/2005/8/layout/orgChart1"/>
    <dgm:cxn modelId="{D317F744-C3BC-4B8C-8C01-6447BDC0D742}" type="presParOf" srcId="{15B517B3-062F-45D8-B31D-A19BF9BDD30F}" destId="{67910B8D-78A1-4C9C-88E7-BF426F09529B}" srcOrd="1" destOrd="0" presId="urn:microsoft.com/office/officeart/2005/8/layout/orgChart1"/>
    <dgm:cxn modelId="{C17D81A1-827C-491A-93B7-9362595AF843}" type="presParOf" srcId="{15B517B3-062F-45D8-B31D-A19BF9BDD30F}" destId="{4CC8D584-F163-4663-868E-B6E51F2595C7}" srcOrd="2" destOrd="0" presId="urn:microsoft.com/office/officeart/2005/8/layout/orgChart1"/>
    <dgm:cxn modelId="{15C4D1D9-C753-4BAF-8FB1-41D34248A2CB}" type="presParOf" srcId="{9A5EE027-6665-4185-894A-48AC475DFAB1}" destId="{F5D25C06-7406-4F28-B129-A3469FB99CE8}" srcOrd="2" destOrd="0" presId="urn:microsoft.com/office/officeart/2005/8/layout/orgChart1"/>
    <dgm:cxn modelId="{973105F1-1CD1-4542-A081-38DE0070C5C3}" type="presParOf" srcId="{F5D25C06-7406-4F28-B129-A3469FB99CE8}" destId="{79DE9BB4-1D2D-400A-B774-10AB35E85E4A}" srcOrd="0" destOrd="0" presId="urn:microsoft.com/office/officeart/2005/8/layout/orgChart1"/>
    <dgm:cxn modelId="{09C9EB87-9566-49BE-A065-D25AEE6D8FE3}" type="presParOf" srcId="{F5D25C06-7406-4F28-B129-A3469FB99CE8}" destId="{778BAFF9-09DF-4589-AD3C-A8726A1393AB}" srcOrd="1" destOrd="0" presId="urn:microsoft.com/office/officeart/2005/8/layout/orgChart1"/>
    <dgm:cxn modelId="{6A04D46B-22F5-4F0D-BE0C-C0DE4E3D158B}" type="presParOf" srcId="{778BAFF9-09DF-4589-AD3C-A8726A1393AB}" destId="{C5B7F05D-8BAF-414F-8CAC-DC0E5E644689}" srcOrd="0" destOrd="0" presId="urn:microsoft.com/office/officeart/2005/8/layout/orgChart1"/>
    <dgm:cxn modelId="{E0708A12-68DD-4690-A344-623C86C1755C}" type="presParOf" srcId="{C5B7F05D-8BAF-414F-8CAC-DC0E5E644689}" destId="{A00A9BDC-5185-47CD-9E76-26E2FDA3DE05}" srcOrd="0" destOrd="0" presId="urn:microsoft.com/office/officeart/2005/8/layout/orgChart1"/>
    <dgm:cxn modelId="{5EEF98C7-E84C-4EC3-880E-A893AA1F37AE}" type="presParOf" srcId="{C5B7F05D-8BAF-414F-8CAC-DC0E5E644689}" destId="{C47FF3C0-59EA-41FB-BED8-D2DB725CCAB1}" srcOrd="1" destOrd="0" presId="urn:microsoft.com/office/officeart/2005/8/layout/orgChart1"/>
    <dgm:cxn modelId="{DFD5A812-C562-4A07-AF31-3EED0366A1CE}" type="presParOf" srcId="{778BAFF9-09DF-4589-AD3C-A8726A1393AB}" destId="{152C0A85-737A-4FF0-8EB3-B945A0E44A50}" srcOrd="1" destOrd="0" presId="urn:microsoft.com/office/officeart/2005/8/layout/orgChart1"/>
    <dgm:cxn modelId="{C39D5975-5234-41EE-B0C6-357CA5B7D066}" type="presParOf" srcId="{778BAFF9-09DF-4589-AD3C-A8726A1393AB}" destId="{91FB71C9-71DC-4EC9-9495-EA26728AE588}" srcOrd="2" destOrd="0" presId="urn:microsoft.com/office/officeart/2005/8/layout/orgChart1"/>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8C6B521E-1ABE-4521-8018-916363CF20C5}" type="datetimeFigureOut">
              <a:rPr lang="en-US"/>
              <a:pPr>
                <a:defRPr/>
              </a:pPr>
              <a:t>5/20/2016</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C3BE90AD-94C3-430E-B3C0-9E9B0D7AF3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69A4B32D-7A2A-4FCD-B0DE-BAE027B03AB4}" type="datetimeFigureOut">
              <a:rPr lang="en-US"/>
              <a:pPr>
                <a:defRPr/>
              </a:pPr>
              <a:t>5/20/2016</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68134553-0088-465D-8A4F-244EC775FE7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4C91988A-940C-4671-BB01-7D62E6D13A3C}" type="datetimeFigureOut">
              <a:rPr lang="en-US"/>
              <a:pPr>
                <a:defRPr/>
              </a:pPr>
              <a:t>5/20/2016</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D924B43-06CE-4B3B-8AE0-C966AC63102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1DC141D-2B10-41EC-9907-CE14ABD7C4F9}" type="datetimeFigureOut">
              <a:rPr lang="en-US"/>
              <a:pPr>
                <a:defRPr/>
              </a:pPr>
              <a:t>5/20/2016</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4016658-DB96-4230-B8EE-965D3A0802C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2C089914-D0C0-4DC2-BBB0-53A5A0F41D80}" type="datetimeFigureOut">
              <a:rPr lang="en-US"/>
              <a:pPr>
                <a:defRPr/>
              </a:pPr>
              <a:t>5/20/2016</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E7CA2714-1EA9-4B6F-8A9B-61B938331C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8FBEFF04-EEE5-437A-9926-CB42EC0B1368}" type="datetimeFigureOut">
              <a:rPr lang="en-US"/>
              <a:pPr>
                <a:defRPr/>
              </a:pPr>
              <a:t>5/20/2016</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71E0EEC7-D6A4-4CFA-8D2F-89FD537594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9BE48E5-EC8D-43D4-801F-775C103D9894}" type="datetimeFigureOut">
              <a:rPr lang="en-US"/>
              <a:pPr>
                <a:defRPr/>
              </a:pPr>
              <a:t>5/20/2016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B63BDA9-67D7-4655-82B6-2822CAB52C2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B9D9E157-1781-4066-88FC-BAADB621248E}" type="datetimeFigureOut">
              <a:rPr lang="en-US"/>
              <a:pPr>
                <a:defRPr/>
              </a:pPr>
              <a:t>5/20/2016</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0DCD3948-1D48-400A-8A97-443959680BF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A27E088D-0E0C-420C-855F-831D997AE7E2}" type="datetimeFigureOut">
              <a:rPr lang="en-US"/>
              <a:pPr>
                <a:defRPr/>
              </a:pPr>
              <a:t>5/20/2016</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CFA3AF72-65A3-4D34-B837-10631DD7BF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4D453EA7-DA51-45EA-BEA0-8F49E91FCA25}" type="datetimeFigureOut">
              <a:rPr lang="en-US"/>
              <a:pPr>
                <a:defRPr/>
              </a:pPr>
              <a:t>5/20/2016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47EFE55-251C-4A8C-9FBE-86EE50B6E6C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D340902E-D3AE-4004-AB6D-9C761F6D1DBF}" type="datetimeFigureOut">
              <a:rPr lang="en-US"/>
              <a:pPr>
                <a:defRPr/>
              </a:pPr>
              <a:t>5/20/2016</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E207BC4E-8DE2-4D9A-A378-E0D30B29344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D27097E0-0D55-40D4-B67E-7447B5A7AE52}" type="datetimeFigureOut">
              <a:rPr lang="en-US"/>
              <a:pPr>
                <a:defRPr/>
              </a:pPr>
              <a:t>5/20/2016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5B5EB12D-E776-421A-BA6E-D8737BE30229}"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pic>
        <p:nvPicPr>
          <p:cNvPr id="1038" name="Picture 2"/>
          <p:cNvPicPr>
            <a:picLocks noChangeAspect="1" noChangeArrowheads="1"/>
          </p:cNvPicPr>
          <p:nvPr userDrawn="1"/>
        </p:nvPicPr>
        <p:blipFill>
          <a:blip r:embed="rId13"/>
          <a:srcRect/>
          <a:stretch>
            <a:fillRect/>
          </a:stretch>
        </p:blipFill>
        <p:spPr bwMode="auto">
          <a:xfrm>
            <a:off x="0" y="3352800"/>
            <a:ext cx="990600"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6" r:id="rId1"/>
    <p:sldLayoutId id="2147483831" r:id="rId2"/>
    <p:sldLayoutId id="2147483837" r:id="rId3"/>
    <p:sldLayoutId id="2147483832" r:id="rId4"/>
    <p:sldLayoutId id="2147483838" r:id="rId5"/>
    <p:sldLayoutId id="2147483833" r:id="rId6"/>
    <p:sldLayoutId id="2147483839" r:id="rId7"/>
    <p:sldLayoutId id="2147483840" r:id="rId8"/>
    <p:sldLayoutId id="2147483841" r:id="rId9"/>
    <p:sldLayoutId id="2147483834" r:id="rId10"/>
    <p:sldLayoutId id="2147483835"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505200"/>
            <a:ext cx="7620000" cy="3124200"/>
          </a:xfrm>
        </p:spPr>
        <p:txBody>
          <a:bodyPr>
            <a:normAutofit fontScale="90000"/>
          </a:bodyPr>
          <a:lstStyle/>
          <a:p>
            <a:pPr algn="ctr" eaLnBrk="1" fontAlgn="auto" hangingPunct="1">
              <a:spcAft>
                <a:spcPts val="0"/>
              </a:spcAft>
              <a:defRPr/>
            </a:pPr>
            <a:r>
              <a:rPr lang="en-GB" sz="3200" b="1" dirty="0" smtClean="0">
                <a:solidFill>
                  <a:schemeClr val="tx2">
                    <a:satMod val="130000"/>
                  </a:schemeClr>
                </a:solidFill>
              </a:rPr>
              <a:t/>
            </a:r>
            <a:br>
              <a:rPr lang="en-GB" sz="3200" b="1" dirty="0" smtClean="0">
                <a:solidFill>
                  <a:schemeClr val="tx2">
                    <a:satMod val="130000"/>
                  </a:schemeClr>
                </a:solidFill>
              </a:rPr>
            </a:br>
            <a:r>
              <a:rPr lang="en-GB" sz="3200" b="1" dirty="0">
                <a:solidFill>
                  <a:schemeClr val="tx2">
                    <a:satMod val="130000"/>
                  </a:schemeClr>
                </a:solidFill>
              </a:rPr>
              <a:t/>
            </a:r>
            <a:br>
              <a:rPr lang="en-GB" sz="3200" b="1" dirty="0">
                <a:solidFill>
                  <a:schemeClr val="tx2">
                    <a:satMod val="130000"/>
                  </a:schemeClr>
                </a:solidFill>
              </a:rPr>
            </a:br>
            <a:r>
              <a:rPr lang="en-GB" sz="3200" b="1" dirty="0" smtClean="0">
                <a:solidFill>
                  <a:schemeClr val="tx2">
                    <a:satMod val="130000"/>
                  </a:schemeClr>
                </a:solidFill>
              </a:rPr>
              <a:t/>
            </a:r>
            <a:br>
              <a:rPr lang="en-GB" sz="3200" b="1" dirty="0" smtClean="0">
                <a:solidFill>
                  <a:schemeClr val="tx2">
                    <a:satMod val="130000"/>
                  </a:schemeClr>
                </a:solidFill>
              </a:rPr>
            </a:br>
            <a:r>
              <a:rPr lang="en-GB" sz="3200" b="1" dirty="0">
                <a:solidFill>
                  <a:schemeClr val="tx2">
                    <a:satMod val="130000"/>
                  </a:schemeClr>
                </a:solidFill>
              </a:rPr>
              <a:t/>
            </a:r>
            <a:br>
              <a:rPr lang="en-GB" sz="3200" b="1" dirty="0">
                <a:solidFill>
                  <a:schemeClr val="tx2">
                    <a:satMod val="130000"/>
                  </a:schemeClr>
                </a:solidFill>
              </a:rPr>
            </a:br>
            <a:r>
              <a:rPr lang="en-GB" sz="3200" b="1" dirty="0" smtClean="0">
                <a:solidFill>
                  <a:schemeClr val="tx2">
                    <a:satMod val="130000"/>
                  </a:schemeClr>
                </a:solidFill>
              </a:rPr>
              <a:t/>
            </a:r>
            <a:br>
              <a:rPr lang="en-GB" sz="3200" b="1" dirty="0" smtClean="0">
                <a:solidFill>
                  <a:schemeClr val="tx2">
                    <a:satMod val="130000"/>
                  </a:schemeClr>
                </a:solidFill>
              </a:rPr>
            </a:br>
            <a:r>
              <a:rPr lang="en-GB" sz="3200" b="1" dirty="0">
                <a:solidFill>
                  <a:schemeClr val="tx2">
                    <a:satMod val="130000"/>
                  </a:schemeClr>
                </a:solidFill>
              </a:rPr>
              <a:t/>
            </a:r>
            <a:br>
              <a:rPr lang="en-GB" sz="3200" b="1" dirty="0">
                <a:solidFill>
                  <a:schemeClr val="tx2">
                    <a:satMod val="130000"/>
                  </a:schemeClr>
                </a:solidFill>
              </a:rPr>
            </a:br>
            <a:r>
              <a:rPr lang="en-GB" sz="3200" b="1" dirty="0" smtClean="0">
                <a:solidFill>
                  <a:schemeClr val="tx2">
                    <a:satMod val="130000"/>
                  </a:schemeClr>
                </a:solidFill>
              </a:rPr>
              <a:t/>
            </a:r>
            <a:br>
              <a:rPr lang="en-GB" sz="3200" b="1" dirty="0" smtClean="0">
                <a:solidFill>
                  <a:schemeClr val="tx2">
                    <a:satMod val="130000"/>
                  </a:schemeClr>
                </a:solidFill>
              </a:rPr>
            </a:br>
            <a:r>
              <a:rPr lang="en-GB" sz="3200" b="1" dirty="0">
                <a:solidFill>
                  <a:schemeClr val="tx2">
                    <a:satMod val="130000"/>
                  </a:schemeClr>
                </a:solidFill>
              </a:rPr>
              <a:t/>
            </a:r>
            <a:br>
              <a:rPr lang="en-GB" sz="3200" b="1" dirty="0">
                <a:solidFill>
                  <a:schemeClr val="tx2">
                    <a:satMod val="130000"/>
                  </a:schemeClr>
                </a:solidFill>
              </a:rPr>
            </a:br>
            <a:r>
              <a:rPr lang="en-GB" sz="3200" b="1" dirty="0" smtClean="0">
                <a:solidFill>
                  <a:schemeClr val="tx2">
                    <a:satMod val="130000"/>
                  </a:schemeClr>
                </a:solidFill>
              </a:rPr>
              <a:t/>
            </a:r>
            <a:br>
              <a:rPr lang="en-GB" sz="3200" b="1" dirty="0" smtClean="0">
                <a:solidFill>
                  <a:schemeClr val="tx2">
                    <a:satMod val="130000"/>
                  </a:schemeClr>
                </a:solidFill>
              </a:rPr>
            </a:br>
            <a:r>
              <a:rPr lang="en-GB" sz="3200" b="1" dirty="0">
                <a:solidFill>
                  <a:schemeClr val="tx2">
                    <a:satMod val="130000"/>
                  </a:schemeClr>
                </a:solidFill>
                <a:effectLst/>
              </a:rPr>
              <a:t/>
            </a:r>
            <a:br>
              <a:rPr lang="en-GB" sz="3200" b="1" dirty="0">
                <a:solidFill>
                  <a:schemeClr val="tx2">
                    <a:satMod val="130000"/>
                  </a:schemeClr>
                </a:solidFill>
                <a:effectLst/>
              </a:rPr>
            </a:br>
            <a:r>
              <a:rPr lang="en-GB" sz="3600" b="1" dirty="0" smtClean="0">
                <a:effectLst/>
              </a:rPr>
              <a:t>5  </a:t>
            </a:r>
            <a:r>
              <a:rPr lang="en-GB" sz="3600" b="1" dirty="0">
                <a:effectLst/>
              </a:rPr>
              <a:t>YEAR STRATEGIC </a:t>
            </a:r>
            <a:r>
              <a:rPr lang="en-GB" sz="3600" b="1" dirty="0" smtClean="0">
                <a:effectLst/>
              </a:rPr>
              <a:t>PLAN</a:t>
            </a:r>
            <a:br>
              <a:rPr lang="en-GB" sz="3600" b="1" dirty="0" smtClean="0">
                <a:effectLst/>
              </a:rPr>
            </a:br>
            <a:r>
              <a:rPr lang="en-GB" sz="3600" b="1" dirty="0" smtClean="0">
                <a:effectLst/>
              </a:rPr>
              <a:t>VISION 2020 </a:t>
            </a:r>
            <a:r>
              <a:rPr lang="en-GB" sz="3200" dirty="0">
                <a:effectLst/>
              </a:rPr>
              <a:t/>
            </a:r>
            <a:br>
              <a:rPr lang="en-GB" sz="3200" dirty="0">
                <a:effectLst/>
              </a:rPr>
            </a:br>
            <a:r>
              <a:rPr lang="en-GB" sz="3200" b="1" dirty="0">
                <a:solidFill>
                  <a:schemeClr val="tx2">
                    <a:satMod val="130000"/>
                  </a:schemeClr>
                </a:solidFill>
                <a:effectLst/>
              </a:rPr>
              <a:t/>
            </a:r>
            <a:br>
              <a:rPr lang="en-GB" sz="3200" b="1" dirty="0">
                <a:solidFill>
                  <a:schemeClr val="tx2">
                    <a:satMod val="130000"/>
                  </a:schemeClr>
                </a:solidFill>
                <a:effectLst/>
              </a:rPr>
            </a:br>
            <a:r>
              <a:rPr lang="en-GB" sz="2200" b="1" dirty="0" smtClean="0">
                <a:solidFill>
                  <a:schemeClr val="tx2">
                    <a:satMod val="130000"/>
                  </a:schemeClr>
                </a:solidFill>
              </a:rPr>
              <a:t>TWIN </a:t>
            </a:r>
            <a:r>
              <a:rPr lang="en-GB" sz="2200" b="1" dirty="0">
                <a:solidFill>
                  <a:schemeClr val="tx2">
                    <a:satMod val="130000"/>
                  </a:schemeClr>
                </a:solidFill>
              </a:rPr>
              <a:t>HUTS LIMITED</a:t>
            </a:r>
            <a:r>
              <a:rPr lang="en-US" sz="2200" dirty="0">
                <a:solidFill>
                  <a:schemeClr val="tx2">
                    <a:satMod val="130000"/>
                  </a:schemeClr>
                </a:solidFill>
              </a:rPr>
              <a:t/>
            </a:r>
            <a:br>
              <a:rPr lang="en-US" sz="2200" dirty="0">
                <a:solidFill>
                  <a:schemeClr val="tx2">
                    <a:satMod val="130000"/>
                  </a:schemeClr>
                </a:solidFill>
              </a:rPr>
            </a:br>
            <a:r>
              <a:rPr lang="en-GB" sz="2200" dirty="0">
                <a:solidFill>
                  <a:schemeClr val="tx2">
                    <a:satMod val="130000"/>
                  </a:schemeClr>
                </a:solidFill>
              </a:rPr>
              <a:t>P. O. BOX 43484 – 00100</a:t>
            </a:r>
            <a:r>
              <a:rPr lang="en-GB" sz="2200" dirty="0" smtClean="0">
                <a:solidFill>
                  <a:schemeClr val="tx2">
                    <a:satMod val="130000"/>
                  </a:schemeClr>
                </a:solidFill>
              </a:rPr>
              <a:t>,</a:t>
            </a:r>
            <a:br>
              <a:rPr lang="en-GB" sz="2200" dirty="0" smtClean="0">
                <a:solidFill>
                  <a:schemeClr val="tx2">
                    <a:satMod val="130000"/>
                  </a:schemeClr>
                </a:solidFill>
              </a:rPr>
            </a:br>
            <a:r>
              <a:rPr lang="en-GB" sz="2200" dirty="0" smtClean="0">
                <a:solidFill>
                  <a:schemeClr val="tx2">
                    <a:satMod val="130000"/>
                  </a:schemeClr>
                </a:solidFill>
              </a:rPr>
              <a:t>Nairobi</a:t>
            </a:r>
            <a:r>
              <a:rPr lang="en-GB" sz="2200" dirty="0">
                <a:solidFill>
                  <a:schemeClr val="tx2">
                    <a:satMod val="130000"/>
                  </a:schemeClr>
                </a:solidFill>
              </a:rPr>
              <a:t>, </a:t>
            </a:r>
            <a:r>
              <a:rPr lang="en-GB" sz="2200" dirty="0" smtClean="0">
                <a:solidFill>
                  <a:schemeClr val="tx2">
                    <a:satMod val="130000"/>
                  </a:schemeClr>
                </a:solidFill>
              </a:rPr>
              <a:t>Kenya</a:t>
            </a:r>
            <a:endParaRPr lang="en-US" dirty="0">
              <a:solidFill>
                <a:schemeClr val="tx2">
                  <a:satMod val="130000"/>
                </a:schemeClr>
              </a:solidFill>
            </a:endParaRPr>
          </a:p>
        </p:txBody>
      </p:sp>
      <p:pic>
        <p:nvPicPr>
          <p:cNvPr id="8195" name="Picture 2"/>
          <p:cNvPicPr>
            <a:picLocks noChangeAspect="1" noChangeArrowheads="1"/>
          </p:cNvPicPr>
          <p:nvPr/>
        </p:nvPicPr>
        <p:blipFill>
          <a:blip r:embed="rId2"/>
          <a:srcRect/>
          <a:stretch>
            <a:fillRect/>
          </a:stretch>
        </p:blipFill>
        <p:spPr bwMode="auto">
          <a:xfrm>
            <a:off x="3124200" y="457200"/>
            <a:ext cx="28956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219200" y="228600"/>
            <a:ext cx="7715250" cy="762000"/>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THL vision 2020 - Objectives </a:t>
            </a:r>
          </a:p>
        </p:txBody>
      </p:sp>
      <p:sp>
        <p:nvSpPr>
          <p:cNvPr id="17411" name="Content Placeholder 2"/>
          <p:cNvSpPr>
            <a:spLocks noGrp="1"/>
          </p:cNvSpPr>
          <p:nvPr>
            <p:ph idx="1"/>
          </p:nvPr>
        </p:nvSpPr>
        <p:spPr>
          <a:xfrm>
            <a:off x="1295400" y="990600"/>
            <a:ext cx="7315200" cy="5029200"/>
          </a:xfrm>
        </p:spPr>
        <p:txBody>
          <a:bodyPr/>
          <a:lstStyle/>
          <a:p>
            <a:pPr eaLnBrk="1" hangingPunct="1">
              <a:buFont typeface="Century Gothic" pitchFamily="34" charset="0"/>
              <a:buAutoNum type="arabicPeriod"/>
            </a:pPr>
            <a:r>
              <a:rPr lang="en-GB" sz="2400" smtClean="0"/>
              <a:t>To develop a 5 year strategic plan to give a clear direction and ownership to the shareholders, board and management.</a:t>
            </a:r>
          </a:p>
          <a:p>
            <a:pPr eaLnBrk="1" hangingPunct="1">
              <a:buFont typeface="Century Gothic" pitchFamily="34" charset="0"/>
              <a:buAutoNum type="arabicPeriod"/>
            </a:pPr>
            <a:r>
              <a:rPr lang="en-GB" sz="2400" smtClean="0"/>
              <a:t>To develop KPIs &amp; action plans for proper execution of the strategy.</a:t>
            </a:r>
          </a:p>
          <a:p>
            <a:pPr eaLnBrk="1" hangingPunct="1">
              <a:buFont typeface="Century Gothic" pitchFamily="34" charset="0"/>
              <a:buAutoNum type="arabicPeriod"/>
            </a:pPr>
            <a:r>
              <a:rPr lang="en-GB" sz="2400" smtClean="0"/>
              <a:t>To deliver a PBT of Kes 300m, Balance sheet of Kes 3 bn, and 5000 shareholders by the year 2020.</a:t>
            </a:r>
          </a:p>
          <a:p>
            <a:pPr eaLnBrk="1" hangingPunct="1">
              <a:buFont typeface="Century Gothic" pitchFamily="34" charset="0"/>
              <a:buAutoNum type="arabicPeriod"/>
            </a:pPr>
            <a:r>
              <a:rPr lang="en-GB" sz="2400" smtClean="0"/>
              <a:t>To achieve an IRR of 30% for our shareholders.</a:t>
            </a:r>
          </a:p>
          <a:p>
            <a:pPr eaLnBrk="1" hangingPunct="1">
              <a:buFont typeface="Century Gothic" pitchFamily="34" charset="0"/>
              <a:buAutoNum type="arabicPeriod"/>
            </a:pPr>
            <a:r>
              <a:rPr lang="en-GB" sz="2400" smtClean="0"/>
              <a:t>Be the lead investment vehicle/advisor for Starehe and her investments.</a:t>
            </a:r>
          </a:p>
          <a:p>
            <a:pPr eaLnBrk="1" hangingPunct="1">
              <a:buFont typeface="Century Gothic" pitchFamily="34" charset="0"/>
              <a:buAutoNum type="arabicPeriod"/>
            </a:pPr>
            <a:r>
              <a:rPr lang="en-GB" sz="2400" smtClean="0"/>
              <a:t>To become a well recognised Brand in the investment industry.</a:t>
            </a:r>
          </a:p>
          <a:p>
            <a:pPr eaLnBrk="1" hangingPunct="1">
              <a:buFont typeface="Century Gothic" pitchFamily="34" charset="0"/>
              <a:buAutoNum type="arabicPeriod"/>
            </a:pPr>
            <a:endParaRPr lang="en-GB" sz="22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1295400" y="304800"/>
            <a:ext cx="7499350" cy="609600"/>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Vision – What's our ambition?</a:t>
            </a:r>
          </a:p>
        </p:txBody>
      </p:sp>
      <p:sp>
        <p:nvSpPr>
          <p:cNvPr id="22531" name="Content Placeholder 2"/>
          <p:cNvSpPr>
            <a:spLocks noGrp="1"/>
          </p:cNvSpPr>
          <p:nvPr>
            <p:ph idx="1"/>
          </p:nvPr>
        </p:nvSpPr>
        <p:spPr>
          <a:xfrm>
            <a:off x="1435100" y="1143000"/>
            <a:ext cx="7499350" cy="1524000"/>
          </a:xfrm>
        </p:spPr>
        <p:txBody>
          <a:bodyPr/>
          <a:lstStyle/>
          <a:p>
            <a:pPr marL="82550" indent="0" eaLnBrk="1" hangingPunct="1">
              <a:buFont typeface="Wingdings 2" pitchFamily="18" charset="2"/>
              <a:buNone/>
              <a:defRPr/>
            </a:pPr>
            <a:r>
              <a:rPr lang="en-GB" sz="2800" dirty="0" smtClean="0"/>
              <a:t>To be the preferred investment vehicle for the </a:t>
            </a:r>
            <a:r>
              <a:rPr lang="en-GB" sz="2800" dirty="0" err="1" smtClean="0"/>
              <a:t>Starehe</a:t>
            </a:r>
            <a:r>
              <a:rPr lang="en-GB" sz="2800" dirty="0" smtClean="0"/>
              <a:t> fraternity and the wider investing community.</a:t>
            </a:r>
          </a:p>
          <a:p>
            <a:pPr eaLnBrk="1" hangingPunct="1">
              <a:defRPr/>
            </a:pPr>
            <a:endParaRPr lang="en-GB" sz="1800" dirty="0" smtClean="0"/>
          </a:p>
        </p:txBody>
      </p:sp>
      <p:sp>
        <p:nvSpPr>
          <p:cNvPr id="18436" name="Title 1"/>
          <p:cNvSpPr txBox="1">
            <a:spLocks/>
          </p:cNvSpPr>
          <p:nvPr/>
        </p:nvSpPr>
        <p:spPr bwMode="auto">
          <a:xfrm>
            <a:off x="1143000" y="2667000"/>
            <a:ext cx="7791450" cy="792163"/>
          </a:xfrm>
          <a:prstGeom prst="rect">
            <a:avLst/>
          </a:prstGeom>
          <a:noFill/>
          <a:ln w="9525">
            <a:noFill/>
            <a:miter lim="800000"/>
            <a:headEnd/>
            <a:tailEnd/>
          </a:ln>
        </p:spPr>
        <p:txBody>
          <a:bodyPr anchor="ctr"/>
          <a:lstStyle/>
          <a:p>
            <a:pPr algn="ctr"/>
            <a:r>
              <a:rPr lang="en-GB" sz="3200" b="1" u="sng">
                <a:solidFill>
                  <a:srgbClr val="572314"/>
                </a:solidFill>
                <a:latin typeface="Gill Sans MT" pitchFamily="34" charset="0"/>
              </a:rPr>
              <a:t>Twin Huts Mission Statement</a:t>
            </a:r>
          </a:p>
        </p:txBody>
      </p:sp>
      <p:sp>
        <p:nvSpPr>
          <p:cNvPr id="18437" name="Content Placeholder 2"/>
          <p:cNvSpPr txBox="1">
            <a:spLocks/>
          </p:cNvSpPr>
          <p:nvPr/>
        </p:nvSpPr>
        <p:spPr bwMode="auto">
          <a:xfrm>
            <a:off x="1435100" y="3429000"/>
            <a:ext cx="7499350" cy="3124200"/>
          </a:xfrm>
          <a:prstGeom prst="rect">
            <a:avLst/>
          </a:prstGeom>
          <a:noFill/>
          <a:ln w="9525">
            <a:noFill/>
            <a:miter lim="800000"/>
            <a:headEnd/>
            <a:tailEnd/>
          </a:ln>
        </p:spPr>
        <p:txBody>
          <a:bodyPr/>
          <a:lstStyle/>
          <a:p>
            <a:pPr marL="82550">
              <a:spcBef>
                <a:spcPts val="600"/>
              </a:spcBef>
              <a:buClr>
                <a:schemeClr val="accent1"/>
              </a:buClr>
              <a:buSzPct val="80000"/>
              <a:buFont typeface="Wingdings 2" pitchFamily="18" charset="2"/>
              <a:buNone/>
            </a:pPr>
            <a:r>
              <a:rPr lang="en-GB" sz="2800">
                <a:latin typeface="Gill Sans MT" pitchFamily="34" charset="0"/>
              </a:rPr>
              <a:t>To be the best investment company in the eyes of its shareholders, customers, and employees by creating wealth and financial prosperity.  We will achieve this by executing projects flawlessly and efficiently while ensuring maximum shareholder returns.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1435100" y="914400"/>
            <a:ext cx="7499350" cy="5334000"/>
          </a:xfrm>
        </p:spPr>
        <p:txBody>
          <a:bodyPr/>
          <a:lstStyle/>
          <a:p>
            <a:pPr eaLnBrk="1" hangingPunct="1"/>
            <a:r>
              <a:rPr lang="en-GB" sz="2400" smtClean="0"/>
              <a:t>Integrity.</a:t>
            </a:r>
          </a:p>
          <a:p>
            <a:pPr eaLnBrk="1" hangingPunct="1"/>
            <a:r>
              <a:rPr lang="en-GB" sz="2400" smtClean="0"/>
              <a:t>Customer focus.</a:t>
            </a:r>
          </a:p>
          <a:p>
            <a:pPr eaLnBrk="1" hangingPunct="1"/>
            <a:r>
              <a:rPr lang="en-GB" sz="2400" smtClean="0"/>
              <a:t>Excellence</a:t>
            </a:r>
          </a:p>
          <a:p>
            <a:pPr eaLnBrk="1" hangingPunct="1"/>
            <a:r>
              <a:rPr lang="en-GB" sz="2400" smtClean="0"/>
              <a:t>Team work</a:t>
            </a:r>
          </a:p>
          <a:p>
            <a:pPr eaLnBrk="1" hangingPunct="1"/>
            <a:r>
              <a:rPr lang="en-GB" sz="2400" smtClean="0"/>
              <a:t>Innovativeness.</a:t>
            </a:r>
          </a:p>
          <a:p>
            <a:pPr eaLnBrk="1" hangingPunct="1"/>
            <a:r>
              <a:rPr lang="en-GB" sz="2400" smtClean="0"/>
              <a:t>Professionalism.</a:t>
            </a:r>
          </a:p>
          <a:p>
            <a:pPr eaLnBrk="1" hangingPunct="1"/>
            <a:endParaRPr lang="en-GB" sz="1800" smtClean="0"/>
          </a:p>
        </p:txBody>
      </p:sp>
      <p:sp>
        <p:nvSpPr>
          <p:cNvPr id="19459" name="Title 1"/>
          <p:cNvSpPr txBox="1">
            <a:spLocks/>
          </p:cNvSpPr>
          <p:nvPr/>
        </p:nvSpPr>
        <p:spPr bwMode="auto">
          <a:xfrm>
            <a:off x="1295400" y="304800"/>
            <a:ext cx="7499350" cy="609600"/>
          </a:xfrm>
          <a:prstGeom prst="rect">
            <a:avLst/>
          </a:prstGeom>
          <a:noFill/>
          <a:ln w="9525">
            <a:noFill/>
            <a:miter lim="800000"/>
            <a:headEnd/>
            <a:tailEnd/>
          </a:ln>
        </p:spPr>
        <p:txBody>
          <a:bodyPr anchor="ctr"/>
          <a:lstStyle/>
          <a:p>
            <a:pPr algn="ctr"/>
            <a:r>
              <a:rPr lang="en-GB" sz="3200" b="1" u="sng">
                <a:solidFill>
                  <a:srgbClr val="572314"/>
                </a:solidFill>
                <a:latin typeface="Gill Sans MT" pitchFamily="34" charset="0"/>
              </a:rPr>
              <a:t>Values – We believe in…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435100" y="274638"/>
            <a:ext cx="7499350" cy="6397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Where are we now?</a:t>
            </a:r>
          </a:p>
        </p:txBody>
      </p:sp>
      <p:sp>
        <p:nvSpPr>
          <p:cNvPr id="20483" name="Content Placeholder 2"/>
          <p:cNvSpPr>
            <a:spLocks noGrp="1"/>
          </p:cNvSpPr>
          <p:nvPr>
            <p:ph idx="1"/>
          </p:nvPr>
        </p:nvSpPr>
        <p:spPr>
          <a:xfrm>
            <a:off x="1435100" y="990600"/>
            <a:ext cx="7499350" cy="5257800"/>
          </a:xfrm>
        </p:spPr>
        <p:txBody>
          <a:bodyPr/>
          <a:lstStyle/>
          <a:p>
            <a:pPr algn="just" eaLnBrk="1" hangingPunct="1"/>
            <a:r>
              <a:rPr lang="fr-FR" sz="2400" dirty="0" err="1" smtClean="0"/>
              <a:t>Focused</a:t>
            </a:r>
            <a:r>
              <a:rPr lang="fr-FR" sz="2400" dirty="0" smtClean="0"/>
              <a:t> on Real </a:t>
            </a:r>
            <a:r>
              <a:rPr lang="fr-FR" sz="2400" dirty="0" err="1" smtClean="0"/>
              <a:t>estate</a:t>
            </a:r>
            <a:r>
              <a:rPr lang="fr-FR" sz="2400" dirty="0" smtClean="0"/>
              <a:t> </a:t>
            </a:r>
            <a:r>
              <a:rPr lang="fr-FR" sz="2400" dirty="0" err="1" smtClean="0"/>
              <a:t>projects</a:t>
            </a:r>
            <a:r>
              <a:rPr lang="fr-FR" sz="2400" dirty="0" smtClean="0"/>
              <a:t> and Joint </a:t>
            </a:r>
            <a:r>
              <a:rPr lang="fr-FR" sz="2400" dirty="0" err="1" smtClean="0"/>
              <a:t>ventures</a:t>
            </a:r>
            <a:endParaRPr lang="en-GB" sz="2400" dirty="0" smtClean="0"/>
          </a:p>
          <a:p>
            <a:pPr algn="just" eaLnBrk="1" hangingPunct="1"/>
            <a:r>
              <a:rPr lang="en-GB" sz="2400" dirty="0" smtClean="0"/>
              <a:t>Completed a number of projects e.g. Kikuyu, </a:t>
            </a:r>
            <a:r>
              <a:rPr lang="en-GB" sz="2400" dirty="0" err="1" smtClean="0"/>
              <a:t>Lavington</a:t>
            </a:r>
            <a:r>
              <a:rPr lang="en-GB" sz="2400" dirty="0" smtClean="0"/>
              <a:t> and Windsor successfully</a:t>
            </a:r>
          </a:p>
          <a:p>
            <a:pPr algn="just" eaLnBrk="1" hangingPunct="1"/>
            <a:r>
              <a:rPr lang="en-GB" sz="2400" dirty="0" smtClean="0"/>
              <a:t>Made a profit of </a:t>
            </a:r>
            <a:r>
              <a:rPr lang="en-GB" sz="2400" dirty="0" err="1" smtClean="0"/>
              <a:t>Kes</a:t>
            </a:r>
            <a:r>
              <a:rPr lang="en-GB" sz="2400" dirty="0" smtClean="0"/>
              <a:t> 700k in 2014, </a:t>
            </a:r>
            <a:r>
              <a:rPr lang="en-GB" sz="2400" dirty="0" err="1" smtClean="0"/>
              <a:t>Kes</a:t>
            </a:r>
            <a:r>
              <a:rPr lang="en-GB" sz="2400" dirty="0" smtClean="0"/>
              <a:t> 6.9m in 2013.</a:t>
            </a:r>
          </a:p>
          <a:p>
            <a:pPr algn="just" eaLnBrk="1" hangingPunct="1"/>
            <a:r>
              <a:rPr lang="en-GB" sz="2400" dirty="0" smtClean="0"/>
              <a:t>Revenues of </a:t>
            </a:r>
            <a:r>
              <a:rPr lang="en-GB" sz="2400" dirty="0" err="1" smtClean="0"/>
              <a:t>Kes</a:t>
            </a:r>
            <a:r>
              <a:rPr lang="en-GB" sz="2400" dirty="0" smtClean="0"/>
              <a:t> 1.9m in 2014,  </a:t>
            </a:r>
            <a:r>
              <a:rPr lang="en-GB" sz="2400" dirty="0" err="1" smtClean="0"/>
              <a:t>Kes</a:t>
            </a:r>
            <a:r>
              <a:rPr lang="en-GB" sz="2400" dirty="0" smtClean="0"/>
              <a:t> 11.1m in 2013.</a:t>
            </a:r>
          </a:p>
          <a:p>
            <a:pPr algn="just" eaLnBrk="1" hangingPunct="1"/>
            <a:r>
              <a:rPr lang="en-GB" sz="2400" dirty="0" smtClean="0"/>
              <a:t>Paid dividends of </a:t>
            </a:r>
            <a:r>
              <a:rPr lang="en-GB" sz="2400" dirty="0" err="1" smtClean="0"/>
              <a:t>Kes</a:t>
            </a:r>
            <a:r>
              <a:rPr lang="en-GB" sz="2400" dirty="0" smtClean="0"/>
              <a:t> 5.8m in 2014, None in 2013.</a:t>
            </a:r>
          </a:p>
          <a:p>
            <a:pPr algn="just" eaLnBrk="1" hangingPunct="1"/>
            <a:r>
              <a:rPr lang="en-GB" sz="2400" dirty="0" smtClean="0"/>
              <a:t>No proper structure to support the current aggressive strategy.</a:t>
            </a:r>
          </a:p>
          <a:p>
            <a:pPr algn="just" eaLnBrk="1" hangingPunct="1"/>
            <a:r>
              <a:rPr lang="en-GB" sz="2400" dirty="0" smtClean="0"/>
              <a:t>Capital at </a:t>
            </a:r>
            <a:r>
              <a:rPr lang="en-GB" sz="2400" dirty="0" err="1" smtClean="0"/>
              <a:t>Kes</a:t>
            </a:r>
            <a:r>
              <a:rPr lang="en-GB" sz="2400" dirty="0" smtClean="0"/>
              <a:t> 29.5m out of a target of </a:t>
            </a:r>
            <a:r>
              <a:rPr lang="en-GB" sz="2400" dirty="0" err="1" smtClean="0"/>
              <a:t>Kes</a:t>
            </a:r>
            <a:r>
              <a:rPr lang="en-GB" sz="2400" dirty="0" smtClean="0"/>
              <a:t> 100m set in 2006</a:t>
            </a:r>
            <a:r>
              <a:rPr lang="en-GB" sz="2400" dirty="0" smtClean="0"/>
              <a:t>.</a:t>
            </a:r>
          </a:p>
          <a:p>
            <a:pPr algn="just" eaLnBrk="1" hangingPunct="1"/>
            <a:r>
              <a:rPr lang="en-GB" sz="2400" dirty="0" smtClean="0"/>
              <a:t>Current assets of approx Kshs </a:t>
            </a:r>
            <a:r>
              <a:rPr lang="en-GB" sz="2400" dirty="0" smtClean="0"/>
              <a:t>10m </a:t>
            </a:r>
            <a:r>
              <a:rPr lang="en-GB" sz="2400" dirty="0" smtClean="0"/>
              <a:t>as at 31</a:t>
            </a:r>
            <a:r>
              <a:rPr lang="en-GB" sz="2400" baseline="30000" dirty="0" smtClean="0"/>
              <a:t>st</a:t>
            </a:r>
            <a:r>
              <a:rPr lang="en-GB" sz="2400" dirty="0" smtClean="0"/>
              <a:t> Dec 2015</a:t>
            </a:r>
            <a:r>
              <a:rPr lang="en-GB" sz="2400" dirty="0" smtClean="0"/>
              <a:t>.</a:t>
            </a:r>
            <a:endParaRPr lang="en-GB" sz="2400" dirty="0" smtClean="0"/>
          </a:p>
          <a:p>
            <a:pPr algn="just" eaLnBrk="1" hangingPunct="1"/>
            <a:r>
              <a:rPr lang="en-GB" sz="2400" dirty="0" smtClean="0"/>
              <a:t>Have one full time member of staff for admin and sales.</a:t>
            </a:r>
          </a:p>
          <a:p>
            <a:pPr algn="just" eaLnBrk="1" hangingPunct="1"/>
            <a:endParaRPr lang="en-GB" sz="2400" dirty="0" smtClean="0"/>
          </a:p>
          <a:p>
            <a:pPr algn="just" eaLnBrk="1" hangingPunct="1"/>
            <a:endParaRPr lang="en-GB" sz="2400" dirty="0" smtClean="0"/>
          </a:p>
          <a:p>
            <a:pPr algn="just" eaLnBrk="1" hangingPunct="1"/>
            <a:endParaRPr lang="en-GB" sz="2400" dirty="0" smtClean="0"/>
          </a:p>
          <a:p>
            <a:pPr algn="just" eaLnBrk="1" hangingPunct="1"/>
            <a:endParaRPr lang="en-GB" sz="2400" dirty="0" smtClean="0"/>
          </a:p>
        </p:txBody>
      </p:sp>
      <p:sp>
        <p:nvSpPr>
          <p:cNvPr id="20484" name="TextBox 4"/>
          <p:cNvSpPr txBox="1">
            <a:spLocks noChangeArrowheads="1"/>
          </p:cNvSpPr>
          <p:nvPr/>
        </p:nvSpPr>
        <p:spPr bwMode="auto">
          <a:xfrm>
            <a:off x="484188" y="2706688"/>
            <a:ext cx="185737" cy="369887"/>
          </a:xfrm>
          <a:prstGeom prst="rect">
            <a:avLst/>
          </a:prstGeom>
          <a:noFill/>
          <a:ln w="9525">
            <a:noFill/>
            <a:miter lim="800000"/>
            <a:headEnd/>
            <a:tailEnd/>
          </a:ln>
        </p:spPr>
        <p:txBody>
          <a:bodyPr wrap="none">
            <a:spAutoFit/>
          </a:bodyPr>
          <a:lstStyle/>
          <a:p>
            <a:endParaRPr lang="en-GB">
              <a:latin typeface="Century Gothic"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bwMode="auto">
          <a:xfrm>
            <a:off x="1435100" y="274638"/>
            <a:ext cx="7499350" cy="868362"/>
          </a:xfrm>
        </p:spPr>
        <p:txBody>
          <a:bodyPr vert="horz" wrap="square" lIns="91440" tIns="45720" rIns="91440" bIns="45720" numCol="1" anchorCtr="0" compatLnSpc="1">
            <a:prstTxWarp prst="textNoShape">
              <a:avLst/>
            </a:prstTxWarp>
          </a:bodyPr>
          <a:lstStyle/>
          <a:p>
            <a:pPr eaLnBrk="1" hangingPunct="1"/>
            <a:r>
              <a:rPr lang="en-GB" sz="3200" b="1" u="sng" smtClean="0">
                <a:effectLst/>
              </a:rPr>
              <a:t>Where do we want to go by 2020?</a:t>
            </a:r>
          </a:p>
        </p:txBody>
      </p:sp>
      <p:sp>
        <p:nvSpPr>
          <p:cNvPr id="5" name="Content Placeholder 4"/>
          <p:cNvSpPr>
            <a:spLocks noGrp="1"/>
          </p:cNvSpPr>
          <p:nvPr>
            <p:ph idx="1"/>
          </p:nvPr>
        </p:nvSpPr>
        <p:spPr>
          <a:xfrm>
            <a:off x="1435100" y="1219200"/>
            <a:ext cx="7499350" cy="5029200"/>
          </a:xfrm>
        </p:spPr>
        <p:txBody>
          <a:bodyPr rtlCol="0">
            <a:normAutofit/>
          </a:bodyPr>
          <a:lstStyle/>
          <a:p>
            <a:pPr eaLnBrk="1" fontAlgn="auto" hangingPunct="1">
              <a:spcAft>
                <a:spcPts val="0"/>
              </a:spcAft>
              <a:buFont typeface="Wingdings 3" charset="2"/>
              <a:buChar char=""/>
              <a:defRPr/>
            </a:pPr>
            <a:r>
              <a:rPr lang="en-GB" sz="2400" dirty="0"/>
              <a:t>Have </a:t>
            </a:r>
            <a:r>
              <a:rPr lang="en-GB" sz="2400" dirty="0" smtClean="0"/>
              <a:t>own offices </a:t>
            </a:r>
            <a:r>
              <a:rPr lang="en-GB" sz="2400" dirty="0"/>
              <a:t>to operate </a:t>
            </a:r>
            <a:r>
              <a:rPr lang="en-GB" sz="2400" dirty="0" smtClean="0"/>
              <a:t>from.</a:t>
            </a:r>
            <a:endParaRPr lang="en-GB" sz="2400" dirty="0"/>
          </a:p>
          <a:p>
            <a:pPr eaLnBrk="1" fontAlgn="auto" hangingPunct="1">
              <a:spcAft>
                <a:spcPts val="0"/>
              </a:spcAft>
              <a:buFont typeface="Wingdings 3" charset="2"/>
              <a:buChar char=""/>
              <a:defRPr/>
            </a:pPr>
            <a:r>
              <a:rPr lang="en-GB" sz="2400" dirty="0"/>
              <a:t>Own Estates both residential and commercial </a:t>
            </a:r>
          </a:p>
          <a:p>
            <a:pPr eaLnBrk="1" fontAlgn="auto" hangingPunct="1">
              <a:spcAft>
                <a:spcPts val="0"/>
              </a:spcAft>
              <a:buFont typeface="Wingdings 3" charset="2"/>
              <a:buChar char=""/>
              <a:defRPr/>
            </a:pPr>
            <a:r>
              <a:rPr lang="en-GB" sz="2400" dirty="0" smtClean="0"/>
              <a:t>Enabling the shareholders to own a plot or home</a:t>
            </a:r>
            <a:r>
              <a:rPr lang="en-GB" sz="2400" dirty="0"/>
              <a:t>.</a:t>
            </a:r>
          </a:p>
          <a:p>
            <a:pPr eaLnBrk="1" fontAlgn="auto" hangingPunct="1">
              <a:spcAft>
                <a:spcPts val="0"/>
              </a:spcAft>
              <a:buFont typeface="Wingdings 3" charset="2"/>
              <a:buChar char=""/>
              <a:defRPr/>
            </a:pPr>
            <a:r>
              <a:rPr lang="en-GB" sz="2400" dirty="0"/>
              <a:t>Private Equity and Venture </a:t>
            </a:r>
            <a:r>
              <a:rPr lang="en-GB" sz="2400" dirty="0" smtClean="0"/>
              <a:t>Capital participation</a:t>
            </a:r>
            <a:endParaRPr lang="en-GB" sz="2400" dirty="0"/>
          </a:p>
          <a:p>
            <a:pPr eaLnBrk="1" fontAlgn="auto" hangingPunct="1">
              <a:spcAft>
                <a:spcPts val="0"/>
              </a:spcAft>
              <a:buFont typeface="Wingdings 3" charset="2"/>
              <a:buChar char=""/>
              <a:defRPr/>
            </a:pPr>
            <a:r>
              <a:rPr lang="en-GB" sz="2400" dirty="0"/>
              <a:t>Start a Micro Finance Company</a:t>
            </a:r>
          </a:p>
          <a:p>
            <a:pPr marL="0" indent="0" eaLnBrk="1" fontAlgn="auto" hangingPunct="1">
              <a:spcAft>
                <a:spcPts val="0"/>
              </a:spcAft>
              <a:buFont typeface="Wingdings 3" charset="2"/>
              <a:buNone/>
              <a:defRPr/>
            </a:pPr>
            <a:endParaRPr lang="en-GB"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1435100" y="274638"/>
            <a:ext cx="7327900" cy="792162"/>
          </a:xfrm>
        </p:spPr>
        <p:txBody>
          <a:bodyPr vert="horz" wrap="square" lIns="91440" tIns="45720" rIns="91440" bIns="45720" numCol="1" anchorCtr="0" compatLnSpc="1">
            <a:prstTxWarp prst="textNoShape">
              <a:avLst/>
            </a:prstTxWarp>
          </a:bodyPr>
          <a:lstStyle/>
          <a:p>
            <a:pPr algn="ctr" eaLnBrk="1" hangingPunct="1"/>
            <a:r>
              <a:rPr lang="en-GB" sz="3200" b="1" u="sng" smtClean="0">
                <a:solidFill>
                  <a:schemeClr val="tx2"/>
                </a:solidFill>
                <a:effectLst/>
              </a:rPr>
              <a:t>How</a:t>
            </a:r>
            <a:r>
              <a:rPr lang="en-GB" sz="3200" b="1" u="sng" smtClean="0">
                <a:effectLst/>
              </a:rPr>
              <a:t> will we get there?</a:t>
            </a:r>
          </a:p>
        </p:txBody>
      </p:sp>
      <p:sp>
        <p:nvSpPr>
          <p:cNvPr id="22531" name="Content Placeholder 5"/>
          <p:cNvSpPr>
            <a:spLocks noGrp="1"/>
          </p:cNvSpPr>
          <p:nvPr>
            <p:ph idx="1"/>
          </p:nvPr>
        </p:nvSpPr>
        <p:spPr>
          <a:xfrm>
            <a:off x="1066800" y="1066800"/>
            <a:ext cx="7867650" cy="5181600"/>
          </a:xfrm>
        </p:spPr>
        <p:txBody>
          <a:bodyPr/>
          <a:lstStyle/>
          <a:p>
            <a:pPr eaLnBrk="1" hangingPunct="1"/>
            <a:r>
              <a:rPr lang="en-GB" sz="2400" smtClean="0"/>
              <a:t>Selecting projects with good returns – buy low, sell high.</a:t>
            </a:r>
          </a:p>
          <a:p>
            <a:pPr eaLnBrk="1" hangingPunct="1"/>
            <a:r>
              <a:rPr lang="en-GB" sz="2400" smtClean="0"/>
              <a:t>Identifying low cost construction initiatives.</a:t>
            </a:r>
          </a:p>
          <a:p>
            <a:pPr eaLnBrk="1" hangingPunct="1"/>
            <a:r>
              <a:rPr lang="en-GB" sz="2400" smtClean="0"/>
              <a:t>Effective and efficient project management</a:t>
            </a:r>
          </a:p>
          <a:p>
            <a:pPr eaLnBrk="1" hangingPunct="1"/>
            <a:r>
              <a:rPr lang="en-GB" sz="2400" smtClean="0"/>
              <a:t>Effective capital structure to leverage debt while optimising returns</a:t>
            </a:r>
          </a:p>
          <a:p>
            <a:pPr eaLnBrk="1" hangingPunct="1"/>
            <a:r>
              <a:rPr lang="en-GB" sz="2400" smtClean="0"/>
              <a:t>Effective marketing function to market Twin Huts including communication.</a:t>
            </a:r>
          </a:p>
          <a:p>
            <a:pPr eaLnBrk="1" hangingPunct="1"/>
            <a:r>
              <a:rPr lang="en-GB" sz="2400" smtClean="0"/>
              <a:t>Use of technology to give us project and operational efficiency.</a:t>
            </a:r>
          </a:p>
          <a:p>
            <a:pPr eaLnBrk="1" hangingPunct="1"/>
            <a:r>
              <a:rPr lang="en-GB" sz="2400" smtClean="0"/>
              <a:t>Having in place a qualified management team to complete projects within agreed timelines.</a:t>
            </a:r>
          </a:p>
          <a:p>
            <a:pPr eaLnBrk="1" hangingPunct="1"/>
            <a:endParaRPr lang="en-GB" sz="2400" smtClean="0"/>
          </a:p>
          <a:p>
            <a:pPr eaLnBrk="1" hangingPunct="1"/>
            <a:endParaRPr lang="en-GB"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990600" y="274638"/>
            <a:ext cx="8153400" cy="715962"/>
          </a:xfrm>
        </p:spPr>
        <p:txBody>
          <a:bodyPr vert="horz" wrap="square" lIns="91440" tIns="45720" rIns="91440" bIns="45720" numCol="1" anchorCtr="0" compatLnSpc="1">
            <a:prstTxWarp prst="textNoShape">
              <a:avLst/>
            </a:prstTxWarp>
          </a:bodyPr>
          <a:lstStyle/>
          <a:p>
            <a:pPr eaLnBrk="1" hangingPunct="1"/>
            <a:r>
              <a:rPr lang="en-GB" sz="3200" b="1" u="sng" smtClean="0">
                <a:solidFill>
                  <a:schemeClr val="tx2"/>
                </a:solidFill>
                <a:effectLst/>
              </a:rPr>
              <a:t>How will we know we have arrived? </a:t>
            </a:r>
          </a:p>
        </p:txBody>
      </p:sp>
      <p:sp>
        <p:nvSpPr>
          <p:cNvPr id="3" name="Content Placeholder 2"/>
          <p:cNvSpPr>
            <a:spLocks noGrp="1"/>
          </p:cNvSpPr>
          <p:nvPr>
            <p:ph idx="1"/>
          </p:nvPr>
        </p:nvSpPr>
        <p:spPr>
          <a:xfrm>
            <a:off x="1066800" y="1066800"/>
            <a:ext cx="7924800" cy="5181600"/>
          </a:xfrm>
        </p:spPr>
        <p:txBody>
          <a:bodyPr rtlCol="0">
            <a:normAutofit/>
          </a:bodyPr>
          <a:lstStyle/>
          <a:p>
            <a:pPr marL="82550" indent="0" eaLnBrk="1" fontAlgn="auto" hangingPunct="1">
              <a:spcAft>
                <a:spcPts val="0"/>
              </a:spcAft>
              <a:buFont typeface="Wingdings 2" pitchFamily="18" charset="2"/>
              <a:buNone/>
              <a:defRPr/>
            </a:pPr>
            <a:r>
              <a:rPr lang="fr-FR" sz="2400" b="1" dirty="0" smtClean="0"/>
              <a:t>Key performance </a:t>
            </a:r>
            <a:r>
              <a:rPr lang="fr-FR" sz="2400" b="1" dirty="0" err="1" smtClean="0"/>
              <a:t>indicators</a:t>
            </a:r>
            <a:r>
              <a:rPr lang="fr-FR" sz="2400" b="1" dirty="0" smtClean="0"/>
              <a:t> </a:t>
            </a:r>
            <a:r>
              <a:rPr lang="en-US" sz="2400" b="1" dirty="0" smtClean="0"/>
              <a:t>(KPI</a:t>
            </a:r>
            <a:r>
              <a:rPr lang="en-US" sz="2400" dirty="0" smtClean="0"/>
              <a:t>)</a:t>
            </a:r>
          </a:p>
          <a:p>
            <a:pPr marL="82550" indent="0" eaLnBrk="1" fontAlgn="auto" hangingPunct="1">
              <a:spcAft>
                <a:spcPts val="0"/>
              </a:spcAft>
              <a:buFont typeface="Wingdings 2" pitchFamily="18" charset="2"/>
              <a:buNone/>
              <a:defRPr/>
            </a:pPr>
            <a:endParaRPr lang="en-GB" sz="2400" dirty="0" smtClean="0"/>
          </a:p>
          <a:p>
            <a:pPr eaLnBrk="1" fontAlgn="auto" hangingPunct="1">
              <a:spcAft>
                <a:spcPts val="0"/>
              </a:spcAft>
              <a:buFont typeface="Wingdings 3" charset="2"/>
              <a:buChar char=""/>
              <a:defRPr/>
            </a:pPr>
            <a:r>
              <a:rPr lang="en-GB" sz="2400" dirty="0" smtClean="0"/>
              <a:t>Balance sheet of </a:t>
            </a:r>
            <a:r>
              <a:rPr lang="en-GB" sz="2400" dirty="0" err="1" smtClean="0"/>
              <a:t>Kes</a:t>
            </a:r>
            <a:r>
              <a:rPr lang="en-GB" sz="2400" dirty="0" smtClean="0"/>
              <a:t> 1 </a:t>
            </a:r>
            <a:r>
              <a:rPr lang="en-GB" sz="2400" dirty="0" err="1" smtClean="0"/>
              <a:t>bn</a:t>
            </a:r>
            <a:r>
              <a:rPr lang="en-GB" sz="2400" dirty="0" smtClean="0"/>
              <a:t> </a:t>
            </a:r>
          </a:p>
          <a:p>
            <a:pPr eaLnBrk="1" fontAlgn="auto" hangingPunct="1">
              <a:spcAft>
                <a:spcPts val="0"/>
              </a:spcAft>
              <a:buFont typeface="Wingdings 3" charset="2"/>
              <a:buChar char=""/>
              <a:defRPr/>
            </a:pPr>
            <a:r>
              <a:rPr lang="en-GB" sz="2400" dirty="0" smtClean="0"/>
              <a:t>Profitability of </a:t>
            </a:r>
            <a:r>
              <a:rPr lang="en-GB" sz="2400" dirty="0" err="1" smtClean="0"/>
              <a:t>Kes</a:t>
            </a:r>
            <a:r>
              <a:rPr lang="en-GB" sz="2400" dirty="0" smtClean="0"/>
              <a:t> 30m</a:t>
            </a:r>
          </a:p>
          <a:p>
            <a:pPr eaLnBrk="1" fontAlgn="auto" hangingPunct="1">
              <a:spcAft>
                <a:spcPts val="0"/>
              </a:spcAft>
              <a:buFont typeface="Wingdings 3" charset="2"/>
              <a:buChar char=""/>
              <a:defRPr/>
            </a:pPr>
            <a:r>
              <a:rPr lang="en-GB" sz="2400" dirty="0" smtClean="0"/>
              <a:t>Have own office and staff</a:t>
            </a:r>
          </a:p>
          <a:p>
            <a:pPr eaLnBrk="1" fontAlgn="auto" hangingPunct="1">
              <a:spcAft>
                <a:spcPts val="0"/>
              </a:spcAft>
              <a:buFont typeface="Wingdings 3" charset="2"/>
              <a:buChar char=""/>
              <a:defRPr/>
            </a:pPr>
            <a:r>
              <a:rPr lang="en-GB" sz="2400" dirty="0" smtClean="0"/>
              <a:t>IRR of 30% p.a.</a:t>
            </a:r>
          </a:p>
          <a:p>
            <a:pPr eaLnBrk="1" fontAlgn="auto" hangingPunct="1">
              <a:spcAft>
                <a:spcPts val="0"/>
              </a:spcAft>
              <a:buFont typeface="Wingdings 3" charset="2"/>
              <a:buChar char=""/>
              <a:defRPr/>
            </a:pPr>
            <a:r>
              <a:rPr lang="en-GB" sz="2400" dirty="0"/>
              <a:t>Management structure in place and delivering results for shareholders</a:t>
            </a:r>
            <a:r>
              <a:rPr lang="en-GB" sz="2400" dirty="0" smtClean="0"/>
              <a:t>.</a:t>
            </a:r>
          </a:p>
          <a:p>
            <a:pPr eaLnBrk="1" hangingPunct="1">
              <a:defRPr/>
            </a:pPr>
            <a:r>
              <a:rPr lang="en-GB" sz="2400" dirty="0" smtClean="0"/>
              <a:t>Performance Management system in place with SMART KPIs.</a:t>
            </a:r>
          </a:p>
          <a:p>
            <a:pPr eaLnBrk="1" hangingPunct="1">
              <a:defRPr/>
            </a:pPr>
            <a:r>
              <a:rPr lang="en-GB" sz="2400" dirty="0" smtClean="0"/>
              <a:t>Positive feedback from shareholders and investors</a:t>
            </a:r>
          </a:p>
          <a:p>
            <a:pPr eaLnBrk="1" fontAlgn="auto" hangingPunct="1">
              <a:spcAft>
                <a:spcPts val="0"/>
              </a:spcAft>
              <a:buFont typeface="Wingdings 3" charset="2"/>
              <a:buChar char=""/>
              <a:defRPr/>
            </a:pPr>
            <a:endParaRPr lang="en-GB" sz="2400" dirty="0"/>
          </a:p>
          <a:p>
            <a:pPr marL="0" indent="0" eaLnBrk="1" fontAlgn="auto" hangingPunct="1">
              <a:spcAft>
                <a:spcPts val="0"/>
              </a:spcAft>
              <a:buFont typeface="Wingdings 3" charset="2"/>
              <a:buNone/>
              <a:defRPr/>
            </a:pPr>
            <a:endParaRPr lang="en-GB" sz="2400" dirty="0" smtClean="0"/>
          </a:p>
          <a:p>
            <a:pPr eaLnBrk="1" fontAlgn="auto" hangingPunct="1">
              <a:spcAft>
                <a:spcPts val="0"/>
              </a:spcAft>
              <a:buFont typeface="Wingdings 3" charset="2"/>
              <a:buChar char=""/>
              <a:defRPr/>
            </a:pPr>
            <a:endParaRPr lang="en-GB" sz="18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1435100" y="274638"/>
            <a:ext cx="7499350" cy="792162"/>
          </a:xfrm>
        </p:spPr>
        <p:txBody>
          <a:bodyPr vert="horz" wrap="square" lIns="91440" tIns="45720" rIns="91440" bIns="45720" numCol="1" anchorCtr="0" compatLnSpc="1">
            <a:prstTxWarp prst="textNoShape">
              <a:avLst/>
            </a:prstTxWarp>
          </a:bodyPr>
          <a:lstStyle/>
          <a:p>
            <a:pPr algn="ctr" eaLnBrk="1" hangingPunct="1"/>
            <a:r>
              <a:rPr lang="en-GB" sz="3200" b="1" u="sng" smtClean="0">
                <a:solidFill>
                  <a:schemeClr val="tx2"/>
                </a:solidFill>
                <a:effectLst/>
              </a:rPr>
              <a:t>Action for Twin Huts</a:t>
            </a:r>
          </a:p>
        </p:txBody>
      </p:sp>
      <p:sp>
        <p:nvSpPr>
          <p:cNvPr id="24579" name="Content Placeholder 2"/>
          <p:cNvSpPr>
            <a:spLocks noGrp="1"/>
          </p:cNvSpPr>
          <p:nvPr>
            <p:ph idx="1"/>
          </p:nvPr>
        </p:nvSpPr>
        <p:spPr>
          <a:xfrm>
            <a:off x="1219200" y="1066800"/>
            <a:ext cx="7715250" cy="5181600"/>
          </a:xfrm>
        </p:spPr>
        <p:txBody>
          <a:bodyPr/>
          <a:lstStyle/>
          <a:p>
            <a:r>
              <a:rPr lang="en-GB" sz="2400" dirty="0" smtClean="0"/>
              <a:t>Immediate: Put in place activity to create sustained cash liquidity</a:t>
            </a:r>
          </a:p>
          <a:p>
            <a:r>
              <a:rPr lang="en-GB" sz="2400" dirty="0" smtClean="0"/>
              <a:t>Raise sufficient capital</a:t>
            </a:r>
          </a:p>
          <a:p>
            <a:r>
              <a:rPr lang="en-GB" sz="2400" dirty="0" smtClean="0"/>
              <a:t>Sustain/Improve innovativeness</a:t>
            </a:r>
          </a:p>
          <a:p>
            <a:pPr eaLnBrk="1" hangingPunct="1"/>
            <a:r>
              <a:rPr lang="en-GB" sz="2400" dirty="0" smtClean="0"/>
              <a:t>Currently </a:t>
            </a:r>
            <a:r>
              <a:rPr lang="en-GB" sz="2400" dirty="0" smtClean="0"/>
              <a:t>has a narrow focus making it not very competitive.</a:t>
            </a:r>
          </a:p>
          <a:p>
            <a:pPr eaLnBrk="1" hangingPunct="1"/>
            <a:r>
              <a:rPr lang="en-GB" sz="2400" dirty="0" smtClean="0"/>
              <a:t>Twin </a:t>
            </a:r>
            <a:r>
              <a:rPr lang="en-GB" sz="2400" dirty="0" smtClean="0"/>
              <a:t>Huts </a:t>
            </a:r>
            <a:r>
              <a:rPr lang="en-GB" sz="2400" dirty="0" smtClean="0"/>
              <a:t>to change this to a broad focus thus targeting </a:t>
            </a:r>
          </a:p>
          <a:p>
            <a:pPr eaLnBrk="1" hangingPunct="1"/>
            <a:r>
              <a:rPr lang="en-GB" sz="2400" dirty="0" smtClean="0"/>
              <a:t>To ensure cost efficiency to improve margins and pass benefits to shareholders.</a:t>
            </a:r>
          </a:p>
          <a:p>
            <a:pPr eaLnBrk="1" hangingPunct="1"/>
            <a:r>
              <a:rPr lang="en-GB" sz="2400" dirty="0" smtClean="0"/>
              <a:t>Means opening up to wider public for investment purposes.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xfrm>
            <a:off x="1143000" y="274638"/>
            <a:ext cx="7791450" cy="639762"/>
          </a:xfrm>
        </p:spPr>
        <p:txBody>
          <a:bodyPr vert="horz" wrap="square" lIns="91440" tIns="45720" rIns="91440" bIns="45720" numCol="1" anchorCtr="0" compatLnSpc="1">
            <a:prstTxWarp prst="textNoShape">
              <a:avLst/>
            </a:prstTxWarp>
          </a:bodyPr>
          <a:lstStyle/>
          <a:p>
            <a:pPr algn="ctr" eaLnBrk="1" hangingPunct="1"/>
            <a:r>
              <a:rPr lang="en-GB" sz="3200" b="1" u="sng" smtClean="0">
                <a:solidFill>
                  <a:schemeClr val="tx2"/>
                </a:solidFill>
                <a:effectLst/>
              </a:rPr>
              <a:t>Target customers</a:t>
            </a:r>
          </a:p>
        </p:txBody>
      </p:sp>
      <p:sp>
        <p:nvSpPr>
          <p:cNvPr id="3" name="Content Placeholder 2"/>
          <p:cNvSpPr>
            <a:spLocks noGrp="1"/>
          </p:cNvSpPr>
          <p:nvPr>
            <p:ph idx="1"/>
          </p:nvPr>
        </p:nvSpPr>
        <p:spPr>
          <a:xfrm>
            <a:off x="1435100" y="990600"/>
            <a:ext cx="7499350" cy="5257800"/>
          </a:xfrm>
        </p:spPr>
        <p:txBody>
          <a:bodyPr rtlCol="0">
            <a:normAutofit/>
          </a:bodyPr>
          <a:lstStyle/>
          <a:p>
            <a:pPr eaLnBrk="1" fontAlgn="auto" hangingPunct="1">
              <a:spcAft>
                <a:spcPts val="0"/>
              </a:spcAft>
              <a:buFont typeface="Wingdings 3" charset="2"/>
              <a:buChar char=""/>
              <a:defRPr/>
            </a:pPr>
            <a:r>
              <a:rPr lang="en-GB" sz="2400" dirty="0" smtClean="0"/>
              <a:t>Alumni of </a:t>
            </a:r>
            <a:r>
              <a:rPr lang="en-GB" sz="2400" dirty="0" err="1"/>
              <a:t>S</a:t>
            </a:r>
            <a:r>
              <a:rPr lang="en-GB" sz="2400" dirty="0" err="1" smtClean="0"/>
              <a:t>tarehe</a:t>
            </a:r>
            <a:r>
              <a:rPr lang="en-GB" sz="2400" dirty="0" smtClean="0"/>
              <a:t> (Boys and Girls).</a:t>
            </a:r>
          </a:p>
          <a:p>
            <a:pPr eaLnBrk="1" fontAlgn="auto" hangingPunct="1">
              <a:spcAft>
                <a:spcPts val="0"/>
              </a:spcAft>
              <a:buFont typeface="Wingdings 3" charset="2"/>
              <a:buChar char=""/>
              <a:defRPr/>
            </a:pPr>
            <a:r>
              <a:rPr lang="en-GB" sz="2400" dirty="0" smtClean="0"/>
              <a:t>OSS Sacco and other </a:t>
            </a:r>
            <a:r>
              <a:rPr lang="en-GB" sz="2400" dirty="0" err="1" smtClean="0"/>
              <a:t>saccos</a:t>
            </a:r>
            <a:endParaRPr lang="en-GB" sz="2400" dirty="0" smtClean="0"/>
          </a:p>
          <a:p>
            <a:pPr eaLnBrk="1" fontAlgn="auto" hangingPunct="1">
              <a:spcAft>
                <a:spcPts val="0"/>
              </a:spcAft>
              <a:buFont typeface="Wingdings 3" charset="2"/>
              <a:buChar char=""/>
              <a:defRPr/>
            </a:pPr>
            <a:r>
              <a:rPr lang="en-GB" sz="2400" dirty="0" smtClean="0"/>
              <a:t>Wider public</a:t>
            </a:r>
          </a:p>
          <a:p>
            <a:pPr eaLnBrk="1" fontAlgn="auto" hangingPunct="1">
              <a:spcAft>
                <a:spcPts val="0"/>
              </a:spcAft>
              <a:buFont typeface="Wingdings 3" charset="2"/>
              <a:buChar char=""/>
              <a:defRPr/>
            </a:pPr>
            <a:r>
              <a:rPr lang="en-GB" sz="2400" dirty="0" smtClean="0"/>
              <a:t>Diaspora</a:t>
            </a:r>
          </a:p>
          <a:p>
            <a:pPr eaLnBrk="1" fontAlgn="auto" hangingPunct="1">
              <a:spcAft>
                <a:spcPts val="0"/>
              </a:spcAft>
              <a:buFont typeface="Wingdings 3" charset="2"/>
              <a:buChar char=""/>
              <a:defRPr/>
            </a:pPr>
            <a:r>
              <a:rPr lang="en-GB" sz="2400" dirty="0" smtClean="0"/>
              <a:t>Based on projects e.g. for PPPs on energy then customers will be utility companies.</a:t>
            </a:r>
          </a:p>
          <a:p>
            <a:pPr eaLnBrk="1" fontAlgn="auto" hangingPunct="1">
              <a:spcAft>
                <a:spcPts val="0"/>
              </a:spcAft>
              <a:buFont typeface="Wingdings 3" charset="2"/>
              <a:buChar char=""/>
              <a:defRPr/>
            </a:pPr>
            <a:r>
              <a:rPr lang="en-GB" sz="2400" dirty="0" smtClean="0"/>
              <a:t>Companies that are mismanaged for turn around.</a:t>
            </a:r>
          </a:p>
          <a:p>
            <a:pPr eaLnBrk="1" fontAlgn="auto" hangingPunct="1">
              <a:spcAft>
                <a:spcPts val="0"/>
              </a:spcAft>
              <a:buFont typeface="Wingdings 3" charset="2"/>
              <a:buChar char=""/>
              <a:defRPr/>
            </a:pPr>
            <a:r>
              <a:rPr lang="en-GB" sz="2400" dirty="0" smtClean="0"/>
              <a:t>Wealthy individuals and entities for Private Equity and VC</a:t>
            </a:r>
          </a:p>
          <a:p>
            <a:pPr eaLnBrk="1" fontAlgn="auto" hangingPunct="1">
              <a:spcAft>
                <a:spcPts val="0"/>
              </a:spcAft>
              <a:buFont typeface="Wingdings 3" charset="2"/>
              <a:buChar char=""/>
              <a:defRPr/>
            </a:pPr>
            <a:endParaRPr lang="en-GB" sz="1800" dirty="0" smtClean="0">
              <a:solidFill>
                <a:schemeClr val="tx1">
                  <a:lumMod val="75000"/>
                  <a:lumOff val="25000"/>
                </a:schemeClr>
              </a:solidFill>
            </a:endParaRPr>
          </a:p>
          <a:p>
            <a:pPr eaLnBrk="1" fontAlgn="auto" hangingPunct="1">
              <a:spcAft>
                <a:spcPts val="0"/>
              </a:spcAft>
              <a:buFont typeface="Wingdings 3" charset="2"/>
              <a:buChar char=""/>
              <a:defRPr/>
            </a:pPr>
            <a:endParaRPr lang="en-GB" sz="18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1143000" y="3094038"/>
            <a:ext cx="7791450" cy="8683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Key Performance Indicators (KPIs)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1435100" y="1600200"/>
            <a:ext cx="7499350" cy="3124200"/>
          </a:xfrm>
        </p:spPr>
        <p:txBody>
          <a:bodyPr vert="horz" wrap="square" lIns="91440" tIns="45720" rIns="91440" bIns="45720" numCol="1" anchorCtr="0" compatLnSpc="1">
            <a:prstTxWarp prst="textNoShape">
              <a:avLst/>
            </a:prstTxWarp>
          </a:bodyPr>
          <a:lstStyle/>
          <a:p>
            <a:pPr algn="ctr"/>
            <a:r>
              <a:rPr lang="fr-FR" sz="3200" b="1" smtClean="0">
                <a:effectLst/>
              </a:rPr>
              <a:t>KEY HIGHLIGHTS FOR THE </a:t>
            </a:r>
            <a:br>
              <a:rPr lang="fr-FR" sz="3200" b="1" smtClean="0">
                <a:effectLst/>
              </a:rPr>
            </a:br>
            <a:r>
              <a:rPr lang="fr-FR" sz="3200" b="1" smtClean="0">
                <a:effectLst/>
              </a:rPr>
              <a:t>9TH AGM</a:t>
            </a:r>
            <a:br>
              <a:rPr lang="fr-FR" sz="3200" b="1" smtClean="0">
                <a:effectLst/>
              </a:rPr>
            </a:br>
            <a:r>
              <a:rPr lang="fr-FR" sz="3200" b="1" smtClean="0">
                <a:effectLst/>
              </a:rPr>
              <a:t> AT PARKLANDS SPORTS CLUB</a:t>
            </a:r>
            <a:br>
              <a:rPr lang="fr-FR" sz="3200" b="1" smtClean="0">
                <a:effectLst/>
              </a:rPr>
            </a:br>
            <a:r>
              <a:rPr lang="fr-FR" sz="3200" b="1" smtClean="0">
                <a:effectLst/>
              </a:rPr>
              <a:t>ON</a:t>
            </a:r>
            <a:br>
              <a:rPr lang="fr-FR" sz="3200" b="1" smtClean="0">
                <a:effectLst/>
              </a:rPr>
            </a:br>
            <a:r>
              <a:rPr lang="fr-FR" sz="3200" b="1" smtClean="0">
                <a:effectLst/>
              </a:rPr>
              <a:t>21ST MAY 2016</a:t>
            </a:r>
            <a:endParaRPr lang="en-GB" sz="3200" b="1" smtClean="0">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1143000" y="152400"/>
            <a:ext cx="7791450" cy="868363"/>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Key Performance Indicators (KPIs)</a:t>
            </a:r>
          </a:p>
        </p:txBody>
      </p:sp>
      <p:sp>
        <p:nvSpPr>
          <p:cNvPr id="27651" name="Content Placeholder 2"/>
          <p:cNvSpPr>
            <a:spLocks noGrp="1"/>
          </p:cNvSpPr>
          <p:nvPr>
            <p:ph sz="half" idx="1"/>
          </p:nvPr>
        </p:nvSpPr>
        <p:spPr>
          <a:xfrm>
            <a:off x="990600" y="1066800"/>
            <a:ext cx="7848600" cy="4572000"/>
          </a:xfrm>
        </p:spPr>
        <p:txBody>
          <a:bodyPr/>
          <a:lstStyle/>
          <a:p>
            <a:pPr eaLnBrk="1" hangingPunct="1"/>
            <a:r>
              <a:rPr lang="en-GB" sz="2400" smtClean="0"/>
              <a:t>Achieve financial results driven by: </a:t>
            </a:r>
          </a:p>
          <a:p>
            <a:pPr lvl="1" eaLnBrk="1" hangingPunct="1"/>
            <a:r>
              <a:rPr lang="en-GB" smtClean="0"/>
              <a:t>Revenue – Kes 1bn</a:t>
            </a:r>
          </a:p>
          <a:p>
            <a:pPr lvl="1" eaLnBrk="1" hangingPunct="1"/>
            <a:r>
              <a:rPr lang="en-GB" smtClean="0"/>
              <a:t>Profitability – Kes 30m</a:t>
            </a:r>
          </a:p>
          <a:p>
            <a:pPr lvl="1" eaLnBrk="1" hangingPunct="1"/>
            <a:r>
              <a:rPr lang="en-GB" smtClean="0"/>
              <a:t>Capital Base – Kes 100m</a:t>
            </a:r>
          </a:p>
          <a:p>
            <a:pPr lvl="1" eaLnBrk="1" hangingPunct="1"/>
            <a:r>
              <a:rPr lang="en-GB" smtClean="0"/>
              <a:t>ROI of 30% pa</a:t>
            </a:r>
          </a:p>
          <a:p>
            <a:pPr lvl="1" eaLnBrk="1" hangingPunct="1"/>
            <a:r>
              <a:rPr lang="en-GB" smtClean="0"/>
              <a:t>Number of shareholders recruited.</a:t>
            </a:r>
          </a:p>
          <a:p>
            <a:pPr eaLnBrk="1" hangingPunct="1"/>
            <a:r>
              <a:rPr lang="en-GB" sz="2400" smtClean="0"/>
              <a:t>Number of projects in the pipeline</a:t>
            </a:r>
          </a:p>
          <a:p>
            <a:pPr eaLnBrk="1" hangingPunct="1"/>
            <a:r>
              <a:rPr lang="en-GB" sz="2400" smtClean="0"/>
              <a:t>% conversion of projects from one stage to the next with the aim of having 30% of projects completed.</a:t>
            </a:r>
          </a:p>
          <a:p>
            <a:pPr eaLnBrk="1" hangingPunct="1"/>
            <a:endParaRPr lang="en-GB" sz="1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xfrm>
            <a:off x="1143000" y="152400"/>
            <a:ext cx="7791450" cy="868363"/>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Key Performance Indicators (KPIs)</a:t>
            </a:r>
          </a:p>
        </p:txBody>
      </p:sp>
      <p:sp>
        <p:nvSpPr>
          <p:cNvPr id="4" name="Content Placeholder 3"/>
          <p:cNvSpPr>
            <a:spLocks noGrp="1"/>
          </p:cNvSpPr>
          <p:nvPr>
            <p:ph sz="half" idx="2"/>
          </p:nvPr>
        </p:nvSpPr>
        <p:spPr>
          <a:xfrm>
            <a:off x="1219200" y="1143000"/>
            <a:ext cx="7761288" cy="5465763"/>
          </a:xfrm>
        </p:spPr>
        <p:txBody>
          <a:bodyPr rtlCol="0">
            <a:normAutofit/>
          </a:bodyPr>
          <a:lstStyle/>
          <a:p>
            <a:pPr eaLnBrk="1" fontAlgn="auto" hangingPunct="1">
              <a:spcAft>
                <a:spcPts val="0"/>
              </a:spcAft>
              <a:buFont typeface="Wingdings 3" charset="2"/>
              <a:buChar char=""/>
              <a:defRPr/>
            </a:pPr>
            <a:r>
              <a:rPr lang="en-GB" sz="2600" dirty="0" smtClean="0"/>
              <a:t>Having IT system </a:t>
            </a:r>
            <a:r>
              <a:rPr lang="en-GB" sz="2600" dirty="0"/>
              <a:t>to make operations very </a:t>
            </a:r>
            <a:r>
              <a:rPr lang="en-GB" sz="2600" dirty="0" smtClean="0"/>
              <a:t>efficient</a:t>
            </a:r>
          </a:p>
          <a:p>
            <a:pPr eaLnBrk="1" fontAlgn="auto" hangingPunct="1">
              <a:spcAft>
                <a:spcPts val="0"/>
              </a:spcAft>
              <a:buFont typeface="Wingdings 3" charset="2"/>
              <a:buChar char=""/>
              <a:defRPr/>
            </a:pPr>
            <a:r>
              <a:rPr lang="en-GB" sz="2600" dirty="0" smtClean="0"/>
              <a:t>Board charter, policies, guidelines, and self evaluation developed and practised.</a:t>
            </a:r>
          </a:p>
          <a:p>
            <a:pPr eaLnBrk="1" fontAlgn="auto" hangingPunct="1">
              <a:spcAft>
                <a:spcPts val="0"/>
              </a:spcAft>
              <a:buFont typeface="Wingdings 3" charset="2"/>
              <a:buChar char=""/>
              <a:defRPr/>
            </a:pPr>
            <a:r>
              <a:rPr lang="en-GB" sz="2600" dirty="0" smtClean="0"/>
              <a:t>Develop proposal and implement micro lending.</a:t>
            </a:r>
          </a:p>
          <a:p>
            <a:pPr eaLnBrk="1" fontAlgn="auto" hangingPunct="1">
              <a:spcAft>
                <a:spcPts val="0"/>
              </a:spcAft>
              <a:buFont typeface="Wingdings 3" charset="2"/>
              <a:buChar char=""/>
              <a:defRPr/>
            </a:pPr>
            <a:r>
              <a:rPr lang="en-GB" sz="2600" dirty="0" smtClean="0"/>
              <a:t>Operationalize each of the activities to drive the strategy e.g. land identification.</a:t>
            </a:r>
          </a:p>
          <a:p>
            <a:pPr eaLnBrk="1" fontAlgn="auto" hangingPunct="1">
              <a:spcAft>
                <a:spcPts val="0"/>
              </a:spcAft>
              <a:buFont typeface="Wingdings 3" charset="2"/>
              <a:buChar char=""/>
              <a:defRPr/>
            </a:pPr>
            <a:r>
              <a:rPr lang="en-GB" sz="2600" dirty="0" smtClean="0"/>
              <a:t>Put in place an investment policy to guide decisions.</a:t>
            </a:r>
          </a:p>
          <a:p>
            <a:pPr eaLnBrk="1" fontAlgn="auto" hangingPunct="1">
              <a:spcAft>
                <a:spcPts val="0"/>
              </a:spcAft>
              <a:buFont typeface="Wingdings 3" charset="2"/>
              <a:buChar char=""/>
              <a:defRPr/>
            </a:pPr>
            <a:r>
              <a:rPr lang="en-GB" sz="2600" dirty="0"/>
              <a:t>Achieve management structure including office space, staffing, &amp; targets</a:t>
            </a:r>
            <a:r>
              <a:rPr lang="en-GB" sz="2600" dirty="0" smtClean="0"/>
              <a:t>.</a:t>
            </a:r>
          </a:p>
          <a:p>
            <a:pPr eaLnBrk="1" fontAlgn="auto" hangingPunct="1">
              <a:spcAft>
                <a:spcPts val="0"/>
              </a:spcAft>
              <a:buFont typeface="Wingdings 3" charset="2"/>
              <a:buChar char=""/>
              <a:defRPr/>
            </a:pPr>
            <a:endParaRPr lang="en-GB" sz="2400" dirty="0"/>
          </a:p>
          <a:p>
            <a:pPr marL="0" indent="0" eaLnBrk="1" fontAlgn="auto" hangingPunct="1">
              <a:spcAft>
                <a:spcPts val="0"/>
              </a:spcAft>
              <a:buFont typeface="Wingdings 3" charset="2"/>
              <a:buNone/>
              <a:defRPr/>
            </a:pPr>
            <a:endParaRPr lang="en-GB"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1219200" y="152400"/>
            <a:ext cx="7715250" cy="838200"/>
          </a:xfrm>
        </p:spPr>
        <p:txBody>
          <a:bodyPr vert="horz" wrap="square" lIns="91440" tIns="45720" rIns="91440" bIns="45720" numCol="1" anchorCtr="0" compatLnSpc="1">
            <a:prstTxWarp prst="textNoShape">
              <a:avLst/>
            </a:prstTxWarp>
          </a:bodyPr>
          <a:lstStyle/>
          <a:p>
            <a:pPr algn="ctr" eaLnBrk="1" hangingPunct="1"/>
            <a:r>
              <a:rPr lang="en-GB" sz="3200" b="1" u="sng" smtClean="0">
                <a:solidFill>
                  <a:schemeClr val="tx2"/>
                </a:solidFill>
                <a:effectLst/>
              </a:rPr>
              <a:t>Marketing plan</a:t>
            </a:r>
          </a:p>
        </p:txBody>
      </p:sp>
      <p:sp>
        <p:nvSpPr>
          <p:cNvPr id="3" name="Content Placeholder 2"/>
          <p:cNvSpPr>
            <a:spLocks noGrp="1"/>
          </p:cNvSpPr>
          <p:nvPr>
            <p:ph sz="half" idx="1"/>
          </p:nvPr>
        </p:nvSpPr>
        <p:spPr>
          <a:xfrm>
            <a:off x="1066800" y="838200"/>
            <a:ext cx="3505200" cy="5672138"/>
          </a:xfrm>
        </p:spPr>
        <p:txBody>
          <a:bodyPr rtlCol="0">
            <a:normAutofit lnSpcReduction="10000"/>
          </a:bodyPr>
          <a:lstStyle/>
          <a:p>
            <a:pPr eaLnBrk="1" fontAlgn="auto" hangingPunct="1">
              <a:spcAft>
                <a:spcPts val="0"/>
              </a:spcAft>
              <a:buFont typeface="Wingdings 3" charset="2"/>
              <a:buChar char=""/>
              <a:defRPr/>
            </a:pPr>
            <a:r>
              <a:rPr lang="en-GB" sz="2400" dirty="0" smtClean="0"/>
              <a:t>Brand strategy – position THL in line with new vision &amp; mission.</a:t>
            </a:r>
          </a:p>
          <a:p>
            <a:pPr eaLnBrk="1" fontAlgn="auto" hangingPunct="1">
              <a:spcAft>
                <a:spcPts val="0"/>
              </a:spcAft>
              <a:buFont typeface="Wingdings 3" charset="2"/>
              <a:buChar char=""/>
              <a:defRPr/>
            </a:pPr>
            <a:r>
              <a:rPr lang="en-GB" sz="2400" dirty="0" smtClean="0"/>
              <a:t>Develop Products that meet client needs.</a:t>
            </a:r>
          </a:p>
          <a:p>
            <a:pPr eaLnBrk="1" fontAlgn="auto" hangingPunct="1">
              <a:spcAft>
                <a:spcPts val="0"/>
              </a:spcAft>
              <a:buFont typeface="Wingdings 3" charset="2"/>
              <a:buChar char=""/>
              <a:defRPr/>
            </a:pPr>
            <a:r>
              <a:rPr lang="en-GB" sz="2400" dirty="0"/>
              <a:t>Product specific Pricing – IRR</a:t>
            </a:r>
          </a:p>
          <a:p>
            <a:pPr eaLnBrk="1" fontAlgn="auto" hangingPunct="1">
              <a:spcAft>
                <a:spcPts val="0"/>
              </a:spcAft>
              <a:buFont typeface="Wingdings 3" charset="2"/>
              <a:buChar char=""/>
              <a:defRPr/>
            </a:pPr>
            <a:r>
              <a:rPr lang="en-GB" sz="2400" dirty="0" smtClean="0"/>
              <a:t>Sales plans – quick and long term returns projects to meet needs. Training of staff on selling skills &amp; products.</a:t>
            </a:r>
          </a:p>
          <a:p>
            <a:pPr eaLnBrk="1" fontAlgn="auto" hangingPunct="1">
              <a:spcAft>
                <a:spcPts val="0"/>
              </a:spcAft>
              <a:buFont typeface="Wingdings 3" charset="2"/>
              <a:buChar char=""/>
              <a:defRPr/>
            </a:pPr>
            <a:r>
              <a:rPr lang="en-GB" sz="2400" dirty="0" smtClean="0"/>
              <a:t>Competitor Activity pricing</a:t>
            </a:r>
          </a:p>
          <a:p>
            <a:pPr eaLnBrk="1" fontAlgn="auto" hangingPunct="1">
              <a:spcAft>
                <a:spcPts val="0"/>
              </a:spcAft>
              <a:buFont typeface="Wingdings 3" charset="2"/>
              <a:buChar char=""/>
              <a:defRPr/>
            </a:pPr>
            <a:endParaRPr lang="en-GB" sz="2400" dirty="0" smtClean="0"/>
          </a:p>
        </p:txBody>
      </p:sp>
      <p:sp>
        <p:nvSpPr>
          <p:cNvPr id="4" name="Content Placeholder 3"/>
          <p:cNvSpPr>
            <a:spLocks noGrp="1"/>
          </p:cNvSpPr>
          <p:nvPr>
            <p:ph sz="half" idx="2"/>
          </p:nvPr>
        </p:nvSpPr>
        <p:spPr>
          <a:xfrm>
            <a:off x="4724400" y="990600"/>
            <a:ext cx="4343400" cy="5605463"/>
          </a:xfrm>
        </p:spPr>
        <p:txBody>
          <a:bodyPr rtlCol="0">
            <a:normAutofit lnSpcReduction="10000"/>
          </a:bodyPr>
          <a:lstStyle/>
          <a:p>
            <a:pPr eaLnBrk="1" fontAlgn="auto" hangingPunct="1">
              <a:spcAft>
                <a:spcPts val="0"/>
              </a:spcAft>
              <a:buFont typeface="Wingdings 3" charset="2"/>
              <a:buChar char=""/>
              <a:defRPr/>
            </a:pPr>
            <a:r>
              <a:rPr lang="en-GB" sz="2400" dirty="0" smtClean="0"/>
              <a:t>PR </a:t>
            </a:r>
          </a:p>
          <a:p>
            <a:pPr lvl="1" eaLnBrk="1" fontAlgn="auto" hangingPunct="1">
              <a:spcAft>
                <a:spcPts val="0"/>
              </a:spcAft>
              <a:buFont typeface="Wingdings 3" charset="2"/>
              <a:buChar char=""/>
              <a:defRPr/>
            </a:pPr>
            <a:r>
              <a:rPr lang="en-GB" dirty="0" smtClean="0"/>
              <a:t>Site visits</a:t>
            </a:r>
          </a:p>
          <a:p>
            <a:pPr lvl="1" eaLnBrk="1" fontAlgn="auto" hangingPunct="1">
              <a:spcAft>
                <a:spcPts val="0"/>
              </a:spcAft>
              <a:buFont typeface="Wingdings 3" charset="2"/>
              <a:buChar char=""/>
              <a:defRPr/>
            </a:pPr>
            <a:r>
              <a:rPr lang="en-GB" dirty="0" smtClean="0"/>
              <a:t>Events – </a:t>
            </a:r>
            <a:r>
              <a:rPr lang="en-GB" dirty="0" err="1" smtClean="0"/>
              <a:t>Mbuzis</a:t>
            </a:r>
            <a:r>
              <a:rPr lang="en-GB" dirty="0" smtClean="0"/>
              <a:t>, Founders Day, investment Fora, Exhibition</a:t>
            </a:r>
          </a:p>
          <a:p>
            <a:pPr lvl="1" eaLnBrk="1" fontAlgn="auto" hangingPunct="1">
              <a:spcAft>
                <a:spcPts val="0"/>
              </a:spcAft>
              <a:buFont typeface="Wingdings 3" charset="2"/>
              <a:buChar char=""/>
              <a:defRPr/>
            </a:pPr>
            <a:r>
              <a:rPr lang="en-GB" dirty="0" smtClean="0"/>
              <a:t>Complaints management</a:t>
            </a:r>
          </a:p>
          <a:p>
            <a:pPr eaLnBrk="1" fontAlgn="auto" hangingPunct="1">
              <a:spcAft>
                <a:spcPts val="0"/>
              </a:spcAft>
              <a:buFont typeface="Wingdings 3" charset="2"/>
              <a:buChar char=""/>
              <a:defRPr/>
            </a:pPr>
            <a:r>
              <a:rPr lang="en-GB" sz="2400" dirty="0" smtClean="0"/>
              <a:t>Communication </a:t>
            </a:r>
            <a:r>
              <a:rPr lang="en-GB" sz="2400" dirty="0"/>
              <a:t>plan </a:t>
            </a:r>
            <a:r>
              <a:rPr lang="en-GB" sz="2400" dirty="0" smtClean="0"/>
              <a:t>– </a:t>
            </a:r>
          </a:p>
          <a:p>
            <a:pPr lvl="1" eaLnBrk="1" fontAlgn="auto" hangingPunct="1">
              <a:spcAft>
                <a:spcPts val="0"/>
              </a:spcAft>
              <a:buFont typeface="Wingdings 3" charset="2"/>
              <a:buChar char=""/>
              <a:defRPr/>
            </a:pPr>
            <a:r>
              <a:rPr lang="en-GB" dirty="0"/>
              <a:t>Social media </a:t>
            </a:r>
            <a:r>
              <a:rPr lang="en-GB" dirty="0" smtClean="0"/>
              <a:t> - Face book, twitter </a:t>
            </a:r>
            <a:r>
              <a:rPr lang="en-GB" dirty="0" err="1" smtClean="0"/>
              <a:t>etc</a:t>
            </a:r>
            <a:endParaRPr lang="en-GB" dirty="0" smtClean="0"/>
          </a:p>
          <a:p>
            <a:pPr lvl="1" eaLnBrk="1" fontAlgn="auto" hangingPunct="1">
              <a:spcAft>
                <a:spcPts val="0"/>
              </a:spcAft>
              <a:buFont typeface="Wingdings 3" charset="2"/>
              <a:buChar char=""/>
              <a:defRPr/>
            </a:pPr>
            <a:r>
              <a:rPr lang="en-GB" dirty="0" smtClean="0"/>
              <a:t>Marketing Collaterals</a:t>
            </a:r>
          </a:p>
          <a:p>
            <a:pPr lvl="1" eaLnBrk="1" fontAlgn="auto" hangingPunct="1">
              <a:spcAft>
                <a:spcPts val="0"/>
              </a:spcAft>
              <a:buFont typeface="Wingdings 3" charset="2"/>
              <a:buChar char=""/>
              <a:defRPr/>
            </a:pPr>
            <a:r>
              <a:rPr lang="en-GB" dirty="0" smtClean="0"/>
              <a:t>Robust Website</a:t>
            </a:r>
          </a:p>
          <a:p>
            <a:pPr lvl="1" eaLnBrk="1" fontAlgn="auto" hangingPunct="1">
              <a:spcAft>
                <a:spcPts val="0"/>
              </a:spcAft>
              <a:buFont typeface="Wingdings 3" charset="2"/>
              <a:buChar char=""/>
              <a:defRPr/>
            </a:pPr>
            <a:r>
              <a:rPr lang="en-GB" dirty="0" smtClean="0"/>
              <a:t>Monthly </a:t>
            </a:r>
            <a:r>
              <a:rPr lang="en-GB" dirty="0" err="1" smtClean="0"/>
              <a:t>ENewsletter</a:t>
            </a:r>
            <a:endParaRPr lang="en-GB" dirty="0" smtClean="0"/>
          </a:p>
          <a:p>
            <a:pPr eaLnBrk="1" fontAlgn="auto" hangingPunct="1">
              <a:spcAft>
                <a:spcPts val="0"/>
              </a:spcAft>
              <a:buFont typeface="Wingdings 3" charset="2"/>
              <a:buChar char=""/>
              <a:defRPr/>
            </a:pPr>
            <a:r>
              <a:rPr lang="en-GB" sz="2400" dirty="0" smtClean="0"/>
              <a:t>Advertising – ATL and BTL</a:t>
            </a:r>
            <a:endParaRPr lang="en-GB" sz="2400" dirty="0"/>
          </a:p>
          <a:p>
            <a:pPr eaLnBrk="1" fontAlgn="auto" hangingPunct="1">
              <a:spcAft>
                <a:spcPts val="0"/>
              </a:spcAft>
              <a:buFont typeface="Wingdings 3" charset="2"/>
              <a:buChar char=""/>
              <a:defRPr/>
            </a:pPr>
            <a:endParaRPr lang="en-GB" sz="2400" dirty="0"/>
          </a:p>
          <a:p>
            <a:pPr eaLnBrk="1" fontAlgn="auto" hangingPunct="1">
              <a:spcAft>
                <a:spcPts val="0"/>
              </a:spcAft>
              <a:buFont typeface="Wingdings 3" charset="2"/>
              <a:buChar char=""/>
              <a:defRPr/>
            </a:pPr>
            <a:endParaRPr lang="en-GB" sz="2400" dirty="0"/>
          </a:p>
          <a:p>
            <a:pPr eaLnBrk="1" fontAlgn="auto" hangingPunct="1">
              <a:spcAft>
                <a:spcPts val="0"/>
              </a:spcAft>
              <a:buFont typeface="Wingdings 3" charset="2"/>
              <a:buChar char=""/>
              <a:defRPr/>
            </a:pPr>
            <a:endParaRPr lang="en-GB"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xfrm>
            <a:off x="1143000" y="274638"/>
            <a:ext cx="7791450" cy="639762"/>
          </a:xfrm>
        </p:spPr>
        <p:txBody>
          <a:bodyPr vert="horz" wrap="square" lIns="91440" tIns="45720" rIns="91440" bIns="45720" numCol="1" anchorCtr="0" compatLnSpc="1">
            <a:prstTxWarp prst="textNoShape">
              <a:avLst/>
            </a:prstTxWarp>
          </a:bodyPr>
          <a:lstStyle/>
          <a:p>
            <a:pPr algn="ctr" eaLnBrk="1" hangingPunct="1"/>
            <a:r>
              <a:rPr lang="en-GB" sz="3200" b="1" u="sng" smtClean="0">
                <a:solidFill>
                  <a:schemeClr val="tx2"/>
                </a:solidFill>
                <a:effectLst/>
              </a:rPr>
              <a:t>Next Steps</a:t>
            </a:r>
          </a:p>
        </p:txBody>
      </p:sp>
      <p:sp>
        <p:nvSpPr>
          <p:cNvPr id="3" name="Content Placeholder 2"/>
          <p:cNvSpPr>
            <a:spLocks noGrp="1"/>
          </p:cNvSpPr>
          <p:nvPr>
            <p:ph idx="1"/>
          </p:nvPr>
        </p:nvSpPr>
        <p:spPr>
          <a:xfrm>
            <a:off x="1143000" y="914400"/>
            <a:ext cx="7467600" cy="5105400"/>
          </a:xfrm>
        </p:spPr>
        <p:txBody>
          <a:bodyPr rtlCol="0">
            <a:normAutofit lnSpcReduction="10000"/>
          </a:bodyPr>
          <a:lstStyle/>
          <a:p>
            <a:pPr eaLnBrk="1" fontAlgn="auto" hangingPunct="1">
              <a:spcAft>
                <a:spcPts val="0"/>
              </a:spcAft>
              <a:buFont typeface="Wingdings 3" charset="2"/>
              <a:buChar char=""/>
              <a:defRPr/>
            </a:pPr>
            <a:r>
              <a:rPr lang="fr-FR" sz="2400" dirty="0" err="1" smtClean="0"/>
              <a:t>Draft</a:t>
            </a:r>
            <a:r>
              <a:rPr lang="fr-FR" sz="2400" dirty="0" smtClean="0"/>
              <a:t> </a:t>
            </a:r>
            <a:r>
              <a:rPr lang="fr-FR" sz="2400" dirty="0" err="1" smtClean="0"/>
              <a:t>Strategic</a:t>
            </a:r>
            <a:r>
              <a:rPr lang="fr-FR" sz="2400" dirty="0" smtClean="0"/>
              <a:t> plan </a:t>
            </a:r>
            <a:r>
              <a:rPr lang="fr-FR" sz="2400" dirty="0" err="1" smtClean="0"/>
              <a:t>shared</a:t>
            </a:r>
            <a:r>
              <a:rPr lang="fr-FR" sz="2400" dirty="0"/>
              <a:t> </a:t>
            </a:r>
            <a:r>
              <a:rPr lang="fr-FR" sz="2400" dirty="0" err="1" smtClean="0"/>
              <a:t>at</a:t>
            </a:r>
            <a:r>
              <a:rPr lang="fr-FR" sz="2400" dirty="0" smtClean="0"/>
              <a:t> the </a:t>
            </a:r>
            <a:r>
              <a:rPr lang="fr-FR" sz="2400" dirty="0" err="1"/>
              <a:t>B</a:t>
            </a:r>
            <a:r>
              <a:rPr lang="fr-FR" sz="2400" dirty="0" err="1" smtClean="0"/>
              <a:t>oard</a:t>
            </a:r>
            <a:r>
              <a:rPr lang="fr-FR" sz="2400" dirty="0" smtClean="0"/>
              <a:t> </a:t>
            </a:r>
            <a:r>
              <a:rPr lang="fr-FR" sz="2400" dirty="0" err="1" smtClean="0"/>
              <a:t>level</a:t>
            </a:r>
            <a:r>
              <a:rPr lang="fr-FR" sz="2400" dirty="0" smtClean="0"/>
              <a:t> and </a:t>
            </a:r>
            <a:r>
              <a:rPr lang="fr-FR" sz="2400" dirty="0" err="1" smtClean="0"/>
              <a:t>adopted</a:t>
            </a:r>
            <a:r>
              <a:rPr lang="fr-FR" sz="2400" dirty="0" smtClean="0"/>
              <a:t> in </a:t>
            </a:r>
            <a:r>
              <a:rPr lang="fr-FR" sz="2400" dirty="0" err="1" smtClean="0"/>
              <a:t>September</a:t>
            </a:r>
            <a:r>
              <a:rPr lang="fr-FR" sz="2400" dirty="0"/>
              <a:t> </a:t>
            </a:r>
            <a:r>
              <a:rPr lang="fr-FR" sz="2400" dirty="0" smtClean="0"/>
              <a:t>2015.</a:t>
            </a:r>
            <a:endParaRPr lang="en-GB" sz="2400" dirty="0" smtClean="0"/>
          </a:p>
          <a:p>
            <a:pPr eaLnBrk="1" fontAlgn="auto" hangingPunct="1">
              <a:spcAft>
                <a:spcPts val="0"/>
              </a:spcAft>
              <a:buFont typeface="Wingdings 3" charset="2"/>
              <a:buChar char=""/>
              <a:defRPr/>
            </a:pPr>
            <a:r>
              <a:rPr lang="en-GB" sz="2400" dirty="0" smtClean="0"/>
              <a:t>Share strategy document with Shareholders at the 9</a:t>
            </a:r>
            <a:r>
              <a:rPr lang="en-GB" sz="2400" baseline="30000" dirty="0" smtClean="0"/>
              <a:t>th</a:t>
            </a:r>
            <a:r>
              <a:rPr lang="en-GB" sz="2400" dirty="0" smtClean="0"/>
              <a:t> AGM in May 2016.</a:t>
            </a:r>
          </a:p>
          <a:p>
            <a:pPr eaLnBrk="1" fontAlgn="auto" hangingPunct="1">
              <a:spcAft>
                <a:spcPts val="0"/>
              </a:spcAft>
              <a:buFont typeface="Wingdings 3" charset="2"/>
              <a:buChar char=""/>
              <a:defRPr/>
            </a:pPr>
            <a:r>
              <a:rPr lang="en-GB" sz="2400" dirty="0" smtClean="0"/>
              <a:t>Review and harmonisation </a:t>
            </a:r>
            <a:r>
              <a:rPr lang="en-GB" sz="2400" dirty="0"/>
              <a:t>of the strategy </a:t>
            </a:r>
            <a:r>
              <a:rPr lang="en-GB" sz="2400" dirty="0" smtClean="0"/>
              <a:t>document by the incoming board. </a:t>
            </a:r>
            <a:endParaRPr lang="en-GB" sz="2400" dirty="0"/>
          </a:p>
          <a:p>
            <a:pPr eaLnBrk="1" fontAlgn="auto" hangingPunct="1">
              <a:spcAft>
                <a:spcPts val="0"/>
              </a:spcAft>
              <a:buFont typeface="Wingdings 3" charset="2"/>
              <a:buChar char=""/>
              <a:defRPr/>
            </a:pPr>
            <a:r>
              <a:rPr lang="en-GB" sz="2400" dirty="0" smtClean="0"/>
              <a:t>Action planning, KPIs and having a tracking system in place to track all actions.</a:t>
            </a:r>
          </a:p>
          <a:p>
            <a:pPr eaLnBrk="1" fontAlgn="auto" hangingPunct="1">
              <a:spcAft>
                <a:spcPts val="0"/>
              </a:spcAft>
              <a:buFont typeface="Wingdings 3" charset="2"/>
              <a:buChar char=""/>
              <a:defRPr/>
            </a:pPr>
            <a:r>
              <a:rPr lang="en-GB" sz="2400" dirty="0" smtClean="0"/>
              <a:t>Performance management system to be put in place for staff.</a:t>
            </a:r>
          </a:p>
          <a:p>
            <a:pPr eaLnBrk="1" fontAlgn="auto" hangingPunct="1">
              <a:spcAft>
                <a:spcPts val="0"/>
              </a:spcAft>
              <a:buFont typeface="Wingdings 3" charset="2"/>
              <a:buChar char=""/>
              <a:defRPr/>
            </a:pPr>
            <a:r>
              <a:rPr lang="en-GB" sz="2400" dirty="0" smtClean="0"/>
              <a:t>Structure to be agreed and implemented to ensure 2020 vision is achieved.</a:t>
            </a:r>
          </a:p>
          <a:p>
            <a:pPr eaLnBrk="1" fontAlgn="auto" hangingPunct="1">
              <a:spcAft>
                <a:spcPts val="0"/>
              </a:spcAft>
              <a:buFont typeface="Wingdings 3" charset="2"/>
              <a:buChar char=""/>
              <a:defRPr/>
            </a:pPr>
            <a:r>
              <a:rPr lang="en-GB" sz="2400" dirty="0" smtClean="0"/>
              <a:t>Development JDs for all roles.</a:t>
            </a:r>
          </a:p>
          <a:p>
            <a:pPr eaLnBrk="1" fontAlgn="auto" hangingPunct="1">
              <a:spcAft>
                <a:spcPts val="0"/>
              </a:spcAft>
              <a:buFont typeface="Wingdings 3" charset="2"/>
              <a:buChar char=""/>
              <a:defRPr/>
            </a:pPr>
            <a:endParaRPr lang="en-GB"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1066800" y="274638"/>
            <a:ext cx="7867650" cy="792162"/>
          </a:xfrm>
        </p:spPr>
        <p:txBody>
          <a:bodyPr vert="horz" wrap="square" lIns="91440" tIns="45720" rIns="91440" bIns="45720" numCol="1" anchorCtr="0" compatLnSpc="1">
            <a:prstTxWarp prst="textNoShape">
              <a:avLst/>
            </a:prstTxWarp>
          </a:bodyPr>
          <a:lstStyle/>
          <a:p>
            <a:pPr algn="ctr" eaLnBrk="1" hangingPunct="1"/>
            <a:r>
              <a:rPr lang="en-GB" sz="3200" b="1" u="sng" smtClean="0">
                <a:solidFill>
                  <a:schemeClr val="tx2"/>
                </a:solidFill>
                <a:effectLst/>
              </a:rPr>
              <a:t>Twin Huts Org Chart – proposed</a:t>
            </a:r>
          </a:p>
        </p:txBody>
      </p:sp>
      <p:graphicFrame>
        <p:nvGraphicFramePr>
          <p:cNvPr id="6" name="Content Placeholder 5"/>
          <p:cNvGraphicFramePr>
            <a:graphicFrameLocks noGrp="1"/>
          </p:cNvGraphicFramePr>
          <p:nvPr>
            <p:ph idx="1"/>
          </p:nvPr>
        </p:nvGraphicFramePr>
        <p:xfrm>
          <a:off x="1219200" y="1295400"/>
          <a:ext cx="7743825"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bwMode="auto">
          <a:xfrm>
            <a:off x="1435100" y="3352800"/>
            <a:ext cx="7499350" cy="1143000"/>
          </a:xfrm>
        </p:spPr>
        <p:txBody>
          <a:bodyPr vert="horz" wrap="square" lIns="91440" tIns="45720" rIns="91440" bIns="45720" numCol="1" anchorCtr="0" compatLnSpc="1">
            <a:prstTxWarp prst="textNoShape">
              <a:avLst/>
            </a:prstTxWarp>
          </a:bodyPr>
          <a:lstStyle/>
          <a:p>
            <a:pPr algn="ctr"/>
            <a:r>
              <a:rPr lang="fr-FR" b="1" smtClean="0">
                <a:effectLst/>
              </a:rPr>
              <a:t>THANK YOU</a:t>
            </a:r>
            <a:endParaRPr lang="en-GB" b="1" smtClean="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xfrm>
            <a:off x="1435100" y="76200"/>
            <a:ext cx="7499350" cy="533400"/>
          </a:xfrm>
        </p:spPr>
        <p:txBody>
          <a:bodyPr vert="horz" wrap="square" lIns="91440" tIns="45720" rIns="91440" bIns="45720" numCol="1" anchorCtr="0" compatLnSpc="1">
            <a:prstTxWarp prst="textNoShape">
              <a:avLst/>
            </a:prstTxWarp>
            <a:normAutofit fontScale="90000"/>
          </a:bodyPr>
          <a:lstStyle/>
          <a:p>
            <a:pPr algn="ctr" eaLnBrk="1" hangingPunct="1"/>
            <a:r>
              <a:rPr lang="en-GB" sz="3200" b="1" u="sng" smtClean="0">
                <a:effectLst/>
              </a:rPr>
              <a:t>Table of contents</a:t>
            </a:r>
          </a:p>
        </p:txBody>
      </p:sp>
      <p:sp>
        <p:nvSpPr>
          <p:cNvPr id="10243" name="Content Placeholder 2"/>
          <p:cNvSpPr>
            <a:spLocks noGrp="1"/>
          </p:cNvSpPr>
          <p:nvPr>
            <p:ph sz="half" idx="1"/>
          </p:nvPr>
        </p:nvSpPr>
        <p:spPr>
          <a:xfrm>
            <a:off x="1219200" y="533400"/>
            <a:ext cx="7391400" cy="6172200"/>
          </a:xfrm>
        </p:spPr>
        <p:txBody>
          <a:bodyPr/>
          <a:lstStyle/>
          <a:p>
            <a:pPr eaLnBrk="1" hangingPunct="1">
              <a:buFont typeface="Wingdings 3" pitchFamily="18" charset="2"/>
              <a:buChar char=""/>
            </a:pPr>
            <a:r>
              <a:rPr lang="fr-FR" sz="2400" b="1" smtClean="0"/>
              <a:t>What is Twin Huts?</a:t>
            </a:r>
            <a:endParaRPr lang="en-GB" sz="2400" b="1" smtClean="0"/>
          </a:p>
          <a:p>
            <a:pPr eaLnBrk="1" hangingPunct="1">
              <a:buFont typeface="Wingdings 3" pitchFamily="18" charset="2"/>
              <a:buChar char=""/>
            </a:pPr>
            <a:r>
              <a:rPr lang="en-GB" sz="2400" b="1" smtClean="0"/>
              <a:t>SWOT Analysis</a:t>
            </a:r>
          </a:p>
          <a:p>
            <a:pPr eaLnBrk="1" hangingPunct="1">
              <a:buFont typeface="Wingdings 3" pitchFamily="18" charset="2"/>
              <a:buChar char=""/>
            </a:pPr>
            <a:r>
              <a:rPr lang="en-GB" sz="2400" b="1" smtClean="0"/>
              <a:t>Objectives</a:t>
            </a:r>
          </a:p>
          <a:p>
            <a:pPr eaLnBrk="1" hangingPunct="1">
              <a:buFont typeface="Wingdings 3" pitchFamily="18" charset="2"/>
              <a:buChar char=""/>
            </a:pPr>
            <a:r>
              <a:rPr lang="en-GB" sz="2400" b="1" smtClean="0"/>
              <a:t>Vision </a:t>
            </a:r>
            <a:r>
              <a:rPr lang="en-US" sz="2400" b="1" smtClean="0"/>
              <a:t>&amp;</a:t>
            </a:r>
            <a:r>
              <a:rPr lang="en-GB" sz="2400" b="1" smtClean="0"/>
              <a:t> Mission</a:t>
            </a:r>
          </a:p>
          <a:p>
            <a:pPr eaLnBrk="1" hangingPunct="1">
              <a:buFont typeface="Wingdings 3" pitchFamily="18" charset="2"/>
              <a:buChar char=""/>
            </a:pPr>
            <a:r>
              <a:rPr lang="en-GB" sz="2400" b="1" smtClean="0"/>
              <a:t>Values</a:t>
            </a:r>
          </a:p>
          <a:p>
            <a:pPr eaLnBrk="1" hangingPunct="1">
              <a:buFont typeface="Wingdings 3" pitchFamily="18" charset="2"/>
              <a:buChar char=""/>
            </a:pPr>
            <a:r>
              <a:rPr lang="en-GB" sz="2400" b="1" smtClean="0"/>
              <a:t>Where are we now?</a:t>
            </a:r>
          </a:p>
          <a:p>
            <a:pPr eaLnBrk="1" hangingPunct="1">
              <a:buFont typeface="Wingdings 3" pitchFamily="18" charset="2"/>
              <a:buChar char=""/>
            </a:pPr>
            <a:r>
              <a:rPr lang="fr-FR" sz="2400" b="1" smtClean="0"/>
              <a:t>THL vision 2020</a:t>
            </a:r>
            <a:endParaRPr lang="en-GB" sz="2400" b="1" smtClean="0"/>
          </a:p>
          <a:p>
            <a:pPr eaLnBrk="1" hangingPunct="1">
              <a:buFont typeface="Wingdings 3" pitchFamily="18" charset="2"/>
              <a:buChar char=""/>
            </a:pPr>
            <a:r>
              <a:rPr lang="fr-FR" sz="2400" b="1" smtClean="0"/>
              <a:t>How will we get there?</a:t>
            </a:r>
            <a:endParaRPr lang="en-GB" sz="2400" b="1" smtClean="0"/>
          </a:p>
          <a:p>
            <a:pPr eaLnBrk="1" hangingPunct="1">
              <a:buFont typeface="Wingdings 3" pitchFamily="18" charset="2"/>
              <a:buChar char=""/>
            </a:pPr>
            <a:r>
              <a:rPr lang="en-GB" sz="2400" b="1" smtClean="0"/>
              <a:t>How will we know we have arrived? </a:t>
            </a:r>
          </a:p>
          <a:p>
            <a:pPr eaLnBrk="1" hangingPunct="1">
              <a:buFont typeface="Wingdings 3" pitchFamily="18" charset="2"/>
              <a:buChar char=""/>
            </a:pPr>
            <a:r>
              <a:rPr lang="en-GB" sz="2400" b="1" smtClean="0"/>
              <a:t>Target Customers </a:t>
            </a:r>
          </a:p>
          <a:p>
            <a:pPr eaLnBrk="1" hangingPunct="1">
              <a:buFont typeface="Wingdings 3" pitchFamily="18" charset="2"/>
              <a:buChar char=""/>
            </a:pPr>
            <a:r>
              <a:rPr lang="en-GB" sz="2400" b="1" smtClean="0"/>
              <a:t>Key Performance Indicators (KPIs)</a:t>
            </a:r>
          </a:p>
          <a:p>
            <a:pPr eaLnBrk="1" hangingPunct="1">
              <a:buFont typeface="Wingdings 3" pitchFamily="18" charset="2"/>
              <a:buChar char=""/>
            </a:pPr>
            <a:r>
              <a:rPr lang="en-GB" sz="2400" b="1" smtClean="0"/>
              <a:t>Marketing plan</a:t>
            </a:r>
          </a:p>
          <a:p>
            <a:pPr eaLnBrk="1" hangingPunct="1">
              <a:buFont typeface="Wingdings 3" pitchFamily="18" charset="2"/>
              <a:buChar char=""/>
            </a:pPr>
            <a:r>
              <a:rPr lang="en-GB" sz="2400" b="1" smtClean="0"/>
              <a:t>Next Steps</a:t>
            </a:r>
          </a:p>
          <a:p>
            <a:pPr eaLnBrk="1" hangingPunct="1">
              <a:buFont typeface="Wingdings 3" pitchFamily="18" charset="2"/>
              <a:buChar char=""/>
            </a:pPr>
            <a:r>
              <a:rPr lang="fr-FR" sz="2400" b="1" smtClean="0"/>
              <a:t>Proposed Structure to realize the vision</a:t>
            </a:r>
            <a:endParaRPr lang="en-GB" sz="2400" b="1" smtClean="0"/>
          </a:p>
          <a:p>
            <a:pPr eaLnBrk="1" hangingPunct="1">
              <a:buFont typeface="Wingdings 3" pitchFamily="18" charset="2"/>
              <a:buChar char=""/>
            </a:pPr>
            <a:endParaRPr lang="en-GB" sz="2400" smtClean="0"/>
          </a:p>
          <a:p>
            <a:pPr eaLnBrk="1" hangingPunct="1">
              <a:buFont typeface="Wingdings 3" pitchFamily="18" charset="2"/>
              <a:buChar char=""/>
            </a:pPr>
            <a:endParaRPr lang="en-GB"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xfrm>
            <a:off x="1066800" y="274638"/>
            <a:ext cx="7867650" cy="6397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What is Twin Huts? </a:t>
            </a:r>
          </a:p>
        </p:txBody>
      </p:sp>
      <p:sp>
        <p:nvSpPr>
          <p:cNvPr id="11267" name="Content Placeholder 4"/>
          <p:cNvSpPr>
            <a:spLocks noGrp="1"/>
          </p:cNvSpPr>
          <p:nvPr>
            <p:ph idx="1"/>
          </p:nvPr>
        </p:nvSpPr>
        <p:spPr>
          <a:xfrm>
            <a:off x="1219200" y="914400"/>
            <a:ext cx="7315200" cy="5638800"/>
          </a:xfrm>
        </p:spPr>
        <p:txBody>
          <a:bodyPr/>
          <a:lstStyle/>
          <a:p>
            <a:pPr algn="just" eaLnBrk="1" hangingPunct="1">
              <a:buFont typeface="Wingdings 3" pitchFamily="18" charset="2"/>
              <a:buChar char=""/>
            </a:pPr>
            <a:r>
              <a:rPr lang="en-US" sz="2400" smtClean="0"/>
              <a:t>Registered on 1st February, 2006. The name is derived from the Starehe Twin Huts. </a:t>
            </a:r>
          </a:p>
          <a:p>
            <a:pPr algn="just" eaLnBrk="1" hangingPunct="1">
              <a:buFont typeface="Wingdings 3" pitchFamily="18" charset="2"/>
              <a:buChar char=""/>
            </a:pPr>
            <a:r>
              <a:rPr lang="en-US" sz="2400" smtClean="0"/>
              <a:t>The objective is to give Alumni economic power</a:t>
            </a:r>
          </a:p>
          <a:p>
            <a:pPr algn="just" eaLnBrk="1" hangingPunct="1">
              <a:buFont typeface="Wingdings 3" pitchFamily="18" charset="2"/>
              <a:buChar char=""/>
            </a:pPr>
            <a:r>
              <a:rPr lang="en-US" sz="2400" smtClean="0"/>
              <a:t>In the early days the company invested in shares at the NSE and later moved to real estate in line with her investment policy.</a:t>
            </a:r>
          </a:p>
          <a:p>
            <a:pPr algn="just" eaLnBrk="1" hangingPunct="1">
              <a:buFont typeface="Wingdings 3" pitchFamily="18" charset="2"/>
              <a:buChar char=""/>
            </a:pPr>
            <a:r>
              <a:rPr lang="en-GB" sz="2400" smtClean="0"/>
              <a:t>The most successful project was the Lavington Project where investors got a dividend of 50% on their initial investment.</a:t>
            </a:r>
          </a:p>
          <a:p>
            <a:pPr algn="just" eaLnBrk="1" hangingPunct="1">
              <a:buFont typeface="Wingdings 3" pitchFamily="18" charset="2"/>
              <a:buChar char=""/>
            </a:pPr>
            <a:r>
              <a:rPr lang="en-GB" sz="2400" smtClean="0"/>
              <a:t>Pipeline of projects include – Gatkeyland</a:t>
            </a:r>
            <a:r>
              <a:rPr lang="en-US" sz="2400" smtClean="0"/>
              <a:t>(</a:t>
            </a:r>
            <a:r>
              <a:rPr lang="en-GB" sz="2400" smtClean="0"/>
              <a:t>Syokimau), Windsor </a:t>
            </a:r>
            <a:r>
              <a:rPr lang="fr-FR" sz="2400" smtClean="0"/>
              <a:t>and </a:t>
            </a:r>
            <a:r>
              <a:rPr lang="en-GB" sz="2400" smtClean="0"/>
              <a:t>Kitengela land.</a:t>
            </a:r>
          </a:p>
          <a:p>
            <a:pPr algn="just" eaLnBrk="1" hangingPunct="1">
              <a:buFont typeface="Wingdings 3" pitchFamily="18" charset="2"/>
              <a:buChar char=""/>
            </a:pPr>
            <a:r>
              <a:rPr lang="en-GB" sz="2400" smtClean="0"/>
              <a:t>Areas of interest include real estate, investment in companies, JVA, P/E and V/C.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1219200" y="3094038"/>
            <a:ext cx="7715250" cy="7159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Swot analysis - strengths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1219200" y="274638"/>
            <a:ext cx="7715250" cy="7159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Swot analysis - strengths</a:t>
            </a:r>
          </a:p>
        </p:txBody>
      </p:sp>
      <p:sp>
        <p:nvSpPr>
          <p:cNvPr id="13315" name="Content Placeholder 2"/>
          <p:cNvSpPr>
            <a:spLocks noGrp="1"/>
          </p:cNvSpPr>
          <p:nvPr>
            <p:ph sz="half" idx="1"/>
          </p:nvPr>
        </p:nvSpPr>
        <p:spPr>
          <a:xfrm>
            <a:off x="1066800" y="990600"/>
            <a:ext cx="3657600" cy="5029200"/>
          </a:xfrm>
        </p:spPr>
        <p:txBody>
          <a:bodyPr/>
          <a:lstStyle/>
          <a:p>
            <a:pPr eaLnBrk="1" hangingPunct="1"/>
            <a:r>
              <a:rPr lang="en-GB" sz="2400" smtClean="0"/>
              <a:t>Talented team with diverse skills.</a:t>
            </a:r>
          </a:p>
          <a:p>
            <a:pPr eaLnBrk="1" hangingPunct="1"/>
            <a:r>
              <a:rPr lang="en-GB" sz="2400" smtClean="0"/>
              <a:t>Team Commitment</a:t>
            </a:r>
          </a:p>
          <a:p>
            <a:pPr eaLnBrk="1" hangingPunct="1"/>
            <a:r>
              <a:rPr lang="en-GB" sz="2400" smtClean="0"/>
              <a:t>A big market of alumni as well as wider public.</a:t>
            </a:r>
          </a:p>
          <a:p>
            <a:pPr eaLnBrk="1" hangingPunct="1"/>
            <a:r>
              <a:rPr lang="en-GB" sz="2400" smtClean="0"/>
              <a:t>Ability to raise funds when needed</a:t>
            </a:r>
          </a:p>
          <a:p>
            <a:pPr eaLnBrk="1" hangingPunct="1"/>
            <a:endParaRPr lang="en-GB" sz="1800" smtClean="0"/>
          </a:p>
        </p:txBody>
      </p:sp>
      <p:sp>
        <p:nvSpPr>
          <p:cNvPr id="13316" name="Content Placeholder 3"/>
          <p:cNvSpPr>
            <a:spLocks noGrp="1"/>
          </p:cNvSpPr>
          <p:nvPr>
            <p:ph sz="half" idx="2"/>
          </p:nvPr>
        </p:nvSpPr>
        <p:spPr>
          <a:xfrm>
            <a:off x="4960938" y="1066800"/>
            <a:ext cx="3878262" cy="4953000"/>
          </a:xfrm>
        </p:spPr>
        <p:txBody>
          <a:bodyPr/>
          <a:lstStyle/>
          <a:p>
            <a:pPr eaLnBrk="1" hangingPunct="1"/>
            <a:r>
              <a:rPr lang="en-GB" sz="2400" smtClean="0"/>
              <a:t>Potential to identify and exploit good opportunities through our networks.</a:t>
            </a:r>
          </a:p>
          <a:p>
            <a:pPr eaLnBrk="1" hangingPunct="1"/>
            <a:r>
              <a:rPr lang="en-GB" sz="2400" smtClean="0"/>
              <a:t>Stable company with a track record</a:t>
            </a:r>
          </a:p>
          <a:p>
            <a:pPr eaLnBrk="1" hangingPunct="1"/>
            <a:r>
              <a:rPr lang="en-GB" sz="2400" smtClean="0"/>
              <a:t>Trusted Company</a:t>
            </a:r>
          </a:p>
          <a:p>
            <a:pPr eaLnBrk="1" hangingPunct="1"/>
            <a:r>
              <a:rPr lang="en-GB" sz="2400" smtClean="0"/>
              <a:t>Strong capital base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1435100" y="274638"/>
            <a:ext cx="7499350" cy="7921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Weaknesses</a:t>
            </a:r>
          </a:p>
        </p:txBody>
      </p:sp>
      <p:sp>
        <p:nvSpPr>
          <p:cNvPr id="3" name="Content Placeholder 2"/>
          <p:cNvSpPr>
            <a:spLocks noGrp="1"/>
          </p:cNvSpPr>
          <p:nvPr>
            <p:ph sz="half" idx="1"/>
          </p:nvPr>
        </p:nvSpPr>
        <p:spPr>
          <a:xfrm>
            <a:off x="1066800" y="1143000"/>
            <a:ext cx="3810000" cy="4876800"/>
          </a:xfrm>
        </p:spPr>
        <p:txBody>
          <a:bodyPr rtlCol="0">
            <a:normAutofit fontScale="85000" lnSpcReduction="20000"/>
          </a:bodyPr>
          <a:lstStyle/>
          <a:p>
            <a:pPr eaLnBrk="1" fontAlgn="auto" hangingPunct="1">
              <a:spcAft>
                <a:spcPts val="0"/>
              </a:spcAft>
              <a:buFont typeface="Wingdings 3" charset="2"/>
              <a:buChar char=""/>
              <a:defRPr/>
            </a:pPr>
            <a:endParaRPr lang="en-GB" dirty="0" smtClean="0"/>
          </a:p>
          <a:p>
            <a:pPr eaLnBrk="1" fontAlgn="auto" hangingPunct="1">
              <a:spcAft>
                <a:spcPts val="0"/>
              </a:spcAft>
              <a:buFont typeface="Wingdings 3" charset="2"/>
              <a:buChar char=""/>
              <a:defRPr/>
            </a:pPr>
            <a:r>
              <a:rPr lang="en-GB" dirty="0" smtClean="0"/>
              <a:t>Low </a:t>
            </a:r>
            <a:r>
              <a:rPr lang="en-GB" dirty="0" smtClean="0"/>
              <a:t>capital</a:t>
            </a:r>
          </a:p>
          <a:p>
            <a:pPr eaLnBrk="1" fontAlgn="auto" hangingPunct="1">
              <a:spcAft>
                <a:spcPts val="0"/>
              </a:spcAft>
              <a:buFont typeface="Wingdings 3" charset="2"/>
              <a:buChar char=""/>
              <a:defRPr/>
            </a:pPr>
            <a:r>
              <a:rPr lang="en-GB" dirty="0" smtClean="0"/>
              <a:t>Low </a:t>
            </a:r>
            <a:r>
              <a:rPr lang="en-GB" dirty="0" smtClean="0"/>
              <a:t>cash </a:t>
            </a:r>
            <a:r>
              <a:rPr lang="en-GB" dirty="0" smtClean="0"/>
              <a:t>liquidity</a:t>
            </a:r>
            <a:endParaRPr lang="en-GB" dirty="0" smtClean="0"/>
          </a:p>
          <a:p>
            <a:pPr eaLnBrk="1" fontAlgn="auto" hangingPunct="1">
              <a:spcAft>
                <a:spcPts val="0"/>
              </a:spcAft>
              <a:buFont typeface="Wingdings 3" charset="2"/>
              <a:buChar char=""/>
              <a:defRPr/>
            </a:pPr>
            <a:r>
              <a:rPr lang="en-GB" dirty="0" smtClean="0"/>
              <a:t>No </a:t>
            </a:r>
            <a:r>
              <a:rPr lang="en-GB" dirty="0" smtClean="0"/>
              <a:t>formal management structure making it difficult to follow up on actions</a:t>
            </a:r>
          </a:p>
          <a:p>
            <a:pPr eaLnBrk="1" fontAlgn="auto" hangingPunct="1">
              <a:spcAft>
                <a:spcPts val="0"/>
              </a:spcAft>
              <a:buFont typeface="Wingdings 3" charset="2"/>
              <a:buChar char=""/>
              <a:defRPr/>
            </a:pPr>
            <a:r>
              <a:rPr lang="en-GB" dirty="0" smtClean="0"/>
              <a:t>Shallow pipeline of deals and projects giving erratic returns.</a:t>
            </a:r>
          </a:p>
          <a:p>
            <a:pPr eaLnBrk="1" fontAlgn="auto" hangingPunct="1">
              <a:spcAft>
                <a:spcPts val="0"/>
              </a:spcAft>
              <a:buFont typeface="Wingdings 3" charset="2"/>
              <a:buChar char=""/>
              <a:defRPr/>
            </a:pPr>
            <a:r>
              <a:rPr lang="en-GB" dirty="0" smtClean="0"/>
              <a:t>A very sceptical client base (alumni) making it difficult to mobilise resources quickly for opportunities</a:t>
            </a:r>
            <a:r>
              <a:rPr lang="en-GB" dirty="0" smtClean="0"/>
              <a:t>.</a:t>
            </a:r>
          </a:p>
          <a:p>
            <a:pPr eaLnBrk="1" fontAlgn="auto" hangingPunct="1">
              <a:spcAft>
                <a:spcPts val="0"/>
              </a:spcAft>
              <a:buNone/>
              <a:defRPr/>
            </a:pPr>
            <a:endParaRPr lang="en-GB" sz="2400" dirty="0" smtClean="0"/>
          </a:p>
          <a:p>
            <a:pPr eaLnBrk="1" fontAlgn="auto" hangingPunct="1">
              <a:spcAft>
                <a:spcPts val="0"/>
              </a:spcAft>
              <a:buFont typeface="Wingdings 3" charset="2"/>
              <a:buChar char=""/>
              <a:defRPr/>
            </a:pPr>
            <a:endParaRPr lang="en-GB" sz="1800" dirty="0" smtClean="0"/>
          </a:p>
          <a:p>
            <a:pPr eaLnBrk="1" fontAlgn="auto" hangingPunct="1">
              <a:spcAft>
                <a:spcPts val="0"/>
              </a:spcAft>
              <a:buFont typeface="Wingdings 3" charset="2"/>
              <a:buChar char=""/>
              <a:defRPr/>
            </a:pPr>
            <a:endParaRPr lang="en-GB" sz="1800" dirty="0"/>
          </a:p>
        </p:txBody>
      </p:sp>
      <p:sp>
        <p:nvSpPr>
          <p:cNvPr id="4" name="Content Placeholder 3"/>
          <p:cNvSpPr>
            <a:spLocks noGrp="1"/>
          </p:cNvSpPr>
          <p:nvPr>
            <p:ph sz="half" idx="2"/>
          </p:nvPr>
        </p:nvSpPr>
        <p:spPr>
          <a:xfrm>
            <a:off x="5068888" y="1219200"/>
            <a:ext cx="3770312" cy="4800600"/>
          </a:xfrm>
        </p:spPr>
        <p:txBody>
          <a:bodyPr rtlCol="0">
            <a:normAutofit fontScale="85000" lnSpcReduction="20000"/>
          </a:bodyPr>
          <a:lstStyle/>
          <a:p>
            <a:pPr eaLnBrk="1" fontAlgn="auto" hangingPunct="1">
              <a:spcAft>
                <a:spcPts val="0"/>
              </a:spcAft>
              <a:buFont typeface="Wingdings 3" charset="2"/>
              <a:buChar char=""/>
              <a:defRPr/>
            </a:pPr>
            <a:r>
              <a:rPr lang="en-GB" dirty="0" smtClean="0"/>
              <a:t>Lack of infrastructure e.g. physical, communication, and marketing</a:t>
            </a:r>
          </a:p>
          <a:p>
            <a:pPr eaLnBrk="1" fontAlgn="auto" hangingPunct="1">
              <a:spcAft>
                <a:spcPts val="0"/>
              </a:spcAft>
              <a:buFont typeface="Wingdings 3" charset="2"/>
              <a:buChar char=""/>
              <a:defRPr/>
            </a:pPr>
            <a:r>
              <a:rPr lang="en-GB" dirty="0" smtClean="0"/>
              <a:t>Perception that we have not taken advantage of opportunities.</a:t>
            </a:r>
          </a:p>
          <a:p>
            <a:pPr eaLnBrk="1" fontAlgn="auto" hangingPunct="1">
              <a:spcAft>
                <a:spcPts val="0"/>
              </a:spcAft>
              <a:buFont typeface="Wingdings 3" charset="2"/>
              <a:buChar char=""/>
              <a:defRPr/>
            </a:pPr>
            <a:r>
              <a:rPr lang="en-GB" dirty="0" smtClean="0"/>
              <a:t>Lack of diversification in the investment portfolio</a:t>
            </a:r>
          </a:p>
          <a:p>
            <a:pPr eaLnBrk="1" fontAlgn="auto" hangingPunct="1">
              <a:spcAft>
                <a:spcPts val="0"/>
              </a:spcAft>
              <a:buFont typeface="Wingdings 3" charset="2"/>
              <a:buChar char=""/>
              <a:defRPr/>
            </a:pPr>
            <a:r>
              <a:rPr lang="en-GB" dirty="0"/>
              <a:t>Weak brand within client base due to perceived previous </a:t>
            </a:r>
            <a:r>
              <a:rPr lang="en-GB" dirty="0" smtClean="0"/>
              <a:t>performance</a:t>
            </a:r>
          </a:p>
          <a:p>
            <a:pPr eaLnBrk="1" fontAlgn="auto" hangingPunct="1">
              <a:spcAft>
                <a:spcPts val="0"/>
              </a:spcAft>
              <a:buFont typeface="Wingdings 3" charset="2"/>
              <a:buChar char=""/>
              <a:defRPr/>
            </a:pPr>
            <a:r>
              <a:rPr lang="en-GB" dirty="0" smtClean="0"/>
              <a:t>Low cash liquidity</a:t>
            </a:r>
          </a:p>
          <a:p>
            <a:pPr eaLnBrk="1" fontAlgn="auto" hangingPunct="1">
              <a:spcAft>
                <a:spcPts val="0"/>
              </a:spcAft>
              <a:buFont typeface="Wingdings 3" charset="2"/>
              <a:buChar char=""/>
              <a:defRPr/>
            </a:pPr>
            <a:endParaRPr lang="en-GB" dirty="0" smtClean="0"/>
          </a:p>
          <a:p>
            <a:pPr marL="82550" indent="0" eaLnBrk="1" fontAlgn="auto" hangingPunct="1">
              <a:spcAft>
                <a:spcPts val="0"/>
              </a:spcAft>
              <a:buFont typeface="Wingdings 2" pitchFamily="18" charset="2"/>
              <a:buNone/>
              <a:defRPr/>
            </a:pPr>
            <a:endParaRPr lang="en-GB" sz="2600" dirty="0" smtClean="0"/>
          </a:p>
          <a:p>
            <a:pPr eaLnBrk="1" fontAlgn="auto" hangingPunct="1">
              <a:spcAft>
                <a:spcPts val="0"/>
              </a:spcAft>
              <a:buFont typeface="Wingdings 3" charset="2"/>
              <a:buChar char=""/>
              <a:defRPr/>
            </a:pPr>
            <a:endParaRPr lang="en-GB" sz="2600" dirty="0" smtClean="0"/>
          </a:p>
          <a:p>
            <a:pPr eaLnBrk="1" fontAlgn="auto" hangingPunct="1">
              <a:spcAft>
                <a:spcPts val="0"/>
              </a:spcAft>
              <a:buFont typeface="Wingdings 3" charset="2"/>
              <a:buChar char=""/>
              <a:defRPr/>
            </a:pPr>
            <a:endParaRPr lang="en-GB" sz="2600" dirty="0" smtClean="0"/>
          </a:p>
          <a:p>
            <a:pPr eaLnBrk="1" fontAlgn="auto" hangingPunct="1">
              <a:spcAft>
                <a:spcPts val="0"/>
              </a:spcAft>
              <a:buFont typeface="Wingdings 3" charset="2"/>
              <a:buChar char=""/>
              <a:defRPr/>
            </a:pPr>
            <a:endParaRPr lang="en-GB"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xfrm>
            <a:off x="1219200" y="274638"/>
            <a:ext cx="7715250" cy="6397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Opportunities</a:t>
            </a:r>
          </a:p>
        </p:txBody>
      </p:sp>
      <p:sp>
        <p:nvSpPr>
          <p:cNvPr id="15363" name="Content Placeholder 2"/>
          <p:cNvSpPr>
            <a:spLocks noGrp="1"/>
          </p:cNvSpPr>
          <p:nvPr>
            <p:ph sz="half" idx="1"/>
          </p:nvPr>
        </p:nvSpPr>
        <p:spPr>
          <a:xfrm>
            <a:off x="1154113" y="990600"/>
            <a:ext cx="3722687" cy="5410200"/>
          </a:xfrm>
        </p:spPr>
        <p:txBody>
          <a:bodyPr/>
          <a:lstStyle/>
          <a:p>
            <a:pPr eaLnBrk="1" hangingPunct="1">
              <a:buFont typeface="Wingdings 3" pitchFamily="18" charset="2"/>
              <a:buChar char=""/>
            </a:pPr>
            <a:r>
              <a:rPr lang="en-GB" sz="2400" smtClean="0"/>
              <a:t>Vibrant and financially endowed alumni</a:t>
            </a:r>
          </a:p>
          <a:p>
            <a:pPr eaLnBrk="1" hangingPunct="1">
              <a:buFont typeface="Wingdings 3" pitchFamily="18" charset="2"/>
              <a:buChar char=""/>
            </a:pPr>
            <a:r>
              <a:rPr lang="en-GB" sz="2400" smtClean="0"/>
              <a:t>A rich network for investment opportunities</a:t>
            </a:r>
          </a:p>
          <a:p>
            <a:pPr eaLnBrk="1" hangingPunct="1">
              <a:buFont typeface="Wingdings 3" pitchFamily="18" charset="2"/>
              <a:buChar char=""/>
            </a:pPr>
            <a:r>
              <a:rPr lang="en-GB" sz="2400" smtClean="0"/>
              <a:t>Strong potential shareholder base of 14k.</a:t>
            </a:r>
          </a:p>
          <a:p>
            <a:pPr eaLnBrk="1" hangingPunct="1">
              <a:buFont typeface="Wingdings 3" pitchFamily="18" charset="2"/>
              <a:buChar char=""/>
            </a:pPr>
            <a:r>
              <a:rPr lang="en-GB" sz="2400" smtClean="0"/>
              <a:t>EAC an opportunity for investment e.g. education, housing.</a:t>
            </a:r>
          </a:p>
          <a:p>
            <a:pPr eaLnBrk="1" hangingPunct="1">
              <a:buFont typeface="Wingdings 3" pitchFamily="18" charset="2"/>
              <a:buChar char=""/>
            </a:pPr>
            <a:r>
              <a:rPr lang="en-GB" sz="2400" smtClean="0"/>
              <a:t>Appetite for land and houses is high</a:t>
            </a:r>
          </a:p>
        </p:txBody>
      </p:sp>
      <p:sp>
        <p:nvSpPr>
          <p:cNvPr id="4" name="Content Placeholder 3"/>
          <p:cNvSpPr>
            <a:spLocks noGrp="1"/>
          </p:cNvSpPr>
          <p:nvPr>
            <p:ph sz="half" idx="2"/>
          </p:nvPr>
        </p:nvSpPr>
        <p:spPr>
          <a:xfrm>
            <a:off x="4876800" y="990600"/>
            <a:ext cx="4138613" cy="5532438"/>
          </a:xfrm>
        </p:spPr>
        <p:txBody>
          <a:bodyPr rtlCol="0">
            <a:normAutofit fontScale="55000" lnSpcReduction="20000"/>
          </a:bodyPr>
          <a:lstStyle/>
          <a:p>
            <a:pPr eaLnBrk="1" fontAlgn="auto" hangingPunct="1">
              <a:spcAft>
                <a:spcPts val="0"/>
              </a:spcAft>
              <a:buFont typeface="Wingdings 3" charset="2"/>
              <a:buChar char=""/>
              <a:defRPr/>
            </a:pPr>
            <a:r>
              <a:rPr lang="en-GB" sz="4400" dirty="0"/>
              <a:t>Growing middle class a huge opportunity for real estate projects uptake &amp; investment </a:t>
            </a:r>
            <a:r>
              <a:rPr lang="en-GB" sz="4400" dirty="0" smtClean="0"/>
              <a:t>PE </a:t>
            </a:r>
            <a:r>
              <a:rPr lang="en-GB" sz="4400" dirty="0"/>
              <a:t>funds focus on Kenya that we can </a:t>
            </a:r>
            <a:r>
              <a:rPr lang="en-GB" sz="4400" dirty="0" smtClean="0"/>
              <a:t>partner with.</a:t>
            </a:r>
            <a:endParaRPr lang="en-GB" sz="4400" dirty="0"/>
          </a:p>
          <a:p>
            <a:pPr eaLnBrk="1" fontAlgn="auto" hangingPunct="1">
              <a:spcAft>
                <a:spcPts val="0"/>
              </a:spcAft>
              <a:buFont typeface="Wingdings 3" charset="2"/>
              <a:buChar char=""/>
              <a:defRPr/>
            </a:pPr>
            <a:r>
              <a:rPr lang="en-GB" sz="4400" dirty="0" smtClean="0"/>
              <a:t>Infrastructure, energy, and other investments</a:t>
            </a:r>
          </a:p>
          <a:p>
            <a:pPr eaLnBrk="1" fontAlgn="auto" hangingPunct="1">
              <a:spcAft>
                <a:spcPts val="0"/>
              </a:spcAft>
              <a:buFont typeface="Wingdings 3" charset="2"/>
              <a:buChar char=""/>
              <a:defRPr/>
            </a:pPr>
            <a:r>
              <a:rPr lang="en-GB" sz="4400" dirty="0" smtClean="0"/>
              <a:t>Innovative ideas where we can invest in viable projects.</a:t>
            </a:r>
          </a:p>
          <a:p>
            <a:pPr eaLnBrk="1" fontAlgn="auto" hangingPunct="1">
              <a:spcAft>
                <a:spcPts val="0"/>
              </a:spcAft>
              <a:buFont typeface="Wingdings 3" charset="2"/>
              <a:buChar char=""/>
              <a:defRPr/>
            </a:pPr>
            <a:r>
              <a:rPr lang="en-GB" sz="4400" dirty="0" smtClean="0"/>
              <a:t>Potential for V/C, P/E funds</a:t>
            </a:r>
          </a:p>
          <a:p>
            <a:pPr eaLnBrk="1" fontAlgn="auto" hangingPunct="1">
              <a:spcAft>
                <a:spcPts val="0"/>
              </a:spcAft>
              <a:buFont typeface="Wingdings 3" charset="2"/>
              <a:buChar char=""/>
              <a:defRPr/>
            </a:pPr>
            <a:r>
              <a:rPr lang="en-GB" sz="4400" dirty="0"/>
              <a:t>Create a forum to review innovative ideas that we invest in or fund match</a:t>
            </a:r>
            <a:r>
              <a:rPr lang="en-GB" sz="4400" dirty="0" smtClean="0"/>
              <a:t>.</a:t>
            </a:r>
          </a:p>
          <a:p>
            <a:pPr eaLnBrk="1" fontAlgn="auto" hangingPunct="1">
              <a:spcAft>
                <a:spcPts val="0"/>
              </a:spcAft>
              <a:buFont typeface="Wingdings 3" charset="2"/>
              <a:buChar char=""/>
              <a:defRPr/>
            </a:pPr>
            <a:r>
              <a:rPr lang="en-GB" sz="4400" dirty="0" smtClean="0"/>
              <a:t>Thriving Micro Finance sector</a:t>
            </a:r>
            <a:endParaRPr lang="en-GB" sz="4400" dirty="0"/>
          </a:p>
          <a:p>
            <a:pPr eaLnBrk="1" fontAlgn="auto" hangingPunct="1">
              <a:spcAft>
                <a:spcPts val="0"/>
              </a:spcAft>
              <a:buFont typeface="Wingdings 3" charset="2"/>
              <a:buChar char=""/>
              <a:defRPr/>
            </a:pPr>
            <a:endParaRPr lang="en-GB" sz="2400" dirty="0" smtClean="0"/>
          </a:p>
          <a:p>
            <a:pPr eaLnBrk="1" fontAlgn="auto" hangingPunct="1">
              <a:spcAft>
                <a:spcPts val="0"/>
              </a:spcAft>
              <a:buFont typeface="Wingdings 3" charset="2"/>
              <a:buChar char=""/>
              <a:defRPr/>
            </a:pPr>
            <a:endParaRPr lang="en-GB"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1143000" y="274638"/>
            <a:ext cx="7791450" cy="715962"/>
          </a:xfrm>
        </p:spPr>
        <p:txBody>
          <a:bodyPr vert="horz" wrap="square" lIns="91440" tIns="45720" rIns="91440" bIns="45720" numCol="1" anchorCtr="0" compatLnSpc="1">
            <a:prstTxWarp prst="textNoShape">
              <a:avLst/>
            </a:prstTxWarp>
          </a:bodyPr>
          <a:lstStyle/>
          <a:p>
            <a:pPr algn="ctr" eaLnBrk="1" hangingPunct="1"/>
            <a:r>
              <a:rPr lang="en-GB" sz="3200" b="1" u="sng" smtClean="0">
                <a:effectLst/>
              </a:rPr>
              <a:t>Threats</a:t>
            </a:r>
          </a:p>
        </p:txBody>
      </p:sp>
      <p:sp>
        <p:nvSpPr>
          <p:cNvPr id="16387" name="Content Placeholder 2"/>
          <p:cNvSpPr>
            <a:spLocks noGrp="1"/>
          </p:cNvSpPr>
          <p:nvPr>
            <p:ph idx="1"/>
          </p:nvPr>
        </p:nvSpPr>
        <p:spPr>
          <a:xfrm>
            <a:off x="1066800" y="914400"/>
            <a:ext cx="4724400" cy="5562600"/>
          </a:xfrm>
        </p:spPr>
        <p:txBody>
          <a:bodyPr/>
          <a:lstStyle/>
          <a:p>
            <a:pPr eaLnBrk="1" hangingPunct="1"/>
            <a:r>
              <a:rPr lang="en-GB" sz="2400" smtClean="0"/>
              <a:t>A slow down in the middle and up market properties</a:t>
            </a:r>
          </a:p>
          <a:p>
            <a:pPr eaLnBrk="1" hangingPunct="1"/>
            <a:r>
              <a:rPr lang="en-GB" sz="2400" smtClean="0"/>
              <a:t>High interest rates will discourage borrowing by both investors and Twin Huts hurting our projects</a:t>
            </a:r>
          </a:p>
          <a:p>
            <a:pPr eaLnBrk="1" hangingPunct="1"/>
            <a:r>
              <a:rPr lang="en-GB" sz="2400" smtClean="0"/>
              <a:t>FX depreciation raising inflation affecting our investments</a:t>
            </a:r>
          </a:p>
          <a:p>
            <a:pPr eaLnBrk="1" hangingPunct="1"/>
            <a:r>
              <a:rPr lang="en-GB" sz="2400" smtClean="0"/>
              <a:t>Risk of fraud leading to loses</a:t>
            </a:r>
          </a:p>
          <a:p>
            <a:pPr eaLnBrk="1" hangingPunct="1"/>
            <a:r>
              <a:rPr lang="en-GB" sz="2400" smtClean="0"/>
              <a:t>New statutory regulation and policies</a:t>
            </a:r>
          </a:p>
          <a:p>
            <a:pPr eaLnBrk="1" hangingPunct="1"/>
            <a:r>
              <a:rPr lang="en-GB" sz="2400" smtClean="0"/>
              <a:t>Competition for resources within the Alumni</a:t>
            </a:r>
          </a:p>
          <a:p>
            <a:pPr eaLnBrk="1" hangingPunct="1"/>
            <a:endParaRPr lang="en-GB" sz="18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341</TotalTime>
  <Words>1386</Words>
  <Application>Microsoft Office PowerPoint</Application>
  <PresentationFormat>On-screen Show (4:3)</PresentationFormat>
  <Paragraphs>191</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Gill Sans MT</vt:lpstr>
      <vt:lpstr>Wingdings 2</vt:lpstr>
      <vt:lpstr>Verdana</vt:lpstr>
      <vt:lpstr>Calibri</vt:lpstr>
      <vt:lpstr>Wingdings 3</vt:lpstr>
      <vt:lpstr>Century Gothic</vt:lpstr>
      <vt:lpstr>Solstice</vt:lpstr>
      <vt:lpstr>          5  YEAR STRATEGIC PLAN VISION 2020   TWIN HUTS LIMITED P. O. BOX 43484 – 00100, Nairobi, Kenya</vt:lpstr>
      <vt:lpstr>KEY HIGHLIGHTS FOR THE  9TH AGM  AT PARKLANDS SPORTS CLUB ON 21ST MAY 2016</vt:lpstr>
      <vt:lpstr>Table of contents</vt:lpstr>
      <vt:lpstr>What is Twin Huts? </vt:lpstr>
      <vt:lpstr>Swot analysis - strengths</vt:lpstr>
      <vt:lpstr>Swot analysis - strengths</vt:lpstr>
      <vt:lpstr>Weaknesses</vt:lpstr>
      <vt:lpstr>Opportunities</vt:lpstr>
      <vt:lpstr>Threats</vt:lpstr>
      <vt:lpstr>THL vision 2020 - Objectives </vt:lpstr>
      <vt:lpstr>Vision – What's our ambition?</vt:lpstr>
      <vt:lpstr>Slide 12</vt:lpstr>
      <vt:lpstr>Where are we now?</vt:lpstr>
      <vt:lpstr>Where do we want to go by 2020?</vt:lpstr>
      <vt:lpstr>How will we get there?</vt:lpstr>
      <vt:lpstr>How will we know we have arrived? </vt:lpstr>
      <vt:lpstr>Action for Twin Huts</vt:lpstr>
      <vt:lpstr>Target customers</vt:lpstr>
      <vt:lpstr>Key Performance Indicators (KPIs)</vt:lpstr>
      <vt:lpstr>Key Performance Indicators (KPIs)</vt:lpstr>
      <vt:lpstr>Key Performance Indicators (KPIs)</vt:lpstr>
      <vt:lpstr>Marketing plan</vt:lpstr>
      <vt:lpstr>Next Steps</vt:lpstr>
      <vt:lpstr>Twin Huts Org Chart – proposed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TWIN HUTS PRESENTATION</dc:title>
  <dc:creator>lenovo</dc:creator>
  <cp:lastModifiedBy>Mugambi Mungania &amp;  Co. Advocates</cp:lastModifiedBy>
  <cp:revision>55</cp:revision>
  <dcterms:created xsi:type="dcterms:W3CDTF">2015-03-26T05:20:07Z</dcterms:created>
  <dcterms:modified xsi:type="dcterms:W3CDTF">2016-05-20T05:08:33Z</dcterms:modified>
</cp:coreProperties>
</file>